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1"/>
  </p:sldMasterIdLst>
  <p:notesMasterIdLst>
    <p:notesMasterId r:id="rId26"/>
  </p:notesMasterIdLst>
  <p:sldIdLst>
    <p:sldId id="256" r:id="rId2"/>
    <p:sldId id="279" r:id="rId3"/>
    <p:sldId id="280" r:id="rId4"/>
    <p:sldId id="283" r:id="rId5"/>
    <p:sldId id="282" r:id="rId6"/>
    <p:sldId id="286" r:id="rId7"/>
    <p:sldId id="284" r:id="rId8"/>
    <p:sldId id="285" r:id="rId9"/>
    <p:sldId id="287" r:id="rId10"/>
    <p:sldId id="288" r:id="rId11"/>
    <p:sldId id="289" r:id="rId12"/>
    <p:sldId id="290" r:id="rId13"/>
    <p:sldId id="291" r:id="rId14"/>
    <p:sldId id="262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5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150E7F-127A-4301-BD07-017618A80FE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it-IT"/>
        </a:p>
      </dgm:t>
    </dgm:pt>
    <dgm:pt modelId="{17AEA7CC-2933-4B26-AF8B-AC6327FAB18F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Un’azienda </a:t>
          </a:r>
          <a:r>
            <a:rPr lang="it-IT" sz="1400" b="1" dirty="0"/>
            <a:t>quotata</a:t>
          </a:r>
          <a:r>
            <a:rPr lang="it-IT" sz="1400" dirty="0"/>
            <a:t> in </a:t>
          </a:r>
          <a:r>
            <a:rPr lang="it-IT" sz="1400" b="1" dirty="0"/>
            <a:t>borsa</a:t>
          </a:r>
          <a:r>
            <a:rPr lang="it-IT" sz="1400" dirty="0"/>
            <a:t> è soggetta alla necessità di rendicontare un </a:t>
          </a:r>
          <a:r>
            <a:rPr lang="it-IT" sz="1400" b="1" dirty="0"/>
            <a:t>bilancio</a:t>
          </a:r>
          <a:r>
            <a:rPr lang="it-IT" sz="1400" dirty="0"/>
            <a:t> mensile.</a:t>
          </a:r>
        </a:p>
      </dgm:t>
    </dgm:pt>
    <dgm:pt modelId="{A2CAB9FC-EABC-48C1-BA26-895CE2F158C6}" type="parTrans" cxnId="{6134366A-3AFE-4958-90DA-39D0CAF2E07B}">
      <dgm:prSet/>
      <dgm:spPr/>
      <dgm:t>
        <a:bodyPr/>
        <a:lstStyle/>
        <a:p>
          <a:endParaRPr lang="it-IT"/>
        </a:p>
      </dgm:t>
    </dgm:pt>
    <dgm:pt modelId="{4600E78D-A2F3-458A-A1DE-67952E8C1C35}" type="sibTrans" cxnId="{6134366A-3AFE-4958-90DA-39D0CAF2E07B}">
      <dgm:prSet/>
      <dgm:spPr/>
      <dgm:t>
        <a:bodyPr/>
        <a:lstStyle/>
        <a:p>
          <a:endParaRPr lang="it-IT"/>
        </a:p>
      </dgm:t>
    </dgm:pt>
    <dgm:pt modelId="{1A917BBF-AF6A-4067-87DB-DE8A062746A0}">
      <dgm:prSet phldrT="[Testo]"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400" dirty="0"/>
            <a:t>Richiede una pianificazione accurata delle </a:t>
          </a:r>
          <a:r>
            <a:rPr lang="it-IT" sz="1400" b="1" dirty="0"/>
            <a:t>risorse</a:t>
          </a:r>
          <a:r>
            <a:rPr lang="it-IT" sz="1400" dirty="0"/>
            <a:t> e delle </a:t>
          </a:r>
          <a:r>
            <a:rPr lang="it-IT" sz="1400" b="1" dirty="0"/>
            <a:t>attività</a:t>
          </a:r>
          <a:r>
            <a:rPr lang="it-IT" sz="1400" dirty="0"/>
            <a:t> da portare a termine. </a:t>
          </a:r>
        </a:p>
      </dgm:t>
    </dgm:pt>
    <dgm:pt modelId="{7B8C77EB-F14E-4D95-8F8D-07A8234775F4}" type="parTrans" cxnId="{D0EB3355-4A39-41C8-8868-C0EB6BCF01C2}">
      <dgm:prSet/>
      <dgm:spPr/>
      <dgm:t>
        <a:bodyPr/>
        <a:lstStyle/>
        <a:p>
          <a:endParaRPr lang="it-IT"/>
        </a:p>
      </dgm:t>
    </dgm:pt>
    <dgm:pt modelId="{CCF73FED-BC91-4E34-ACE3-4A8B642F973E}" type="sibTrans" cxnId="{D0EB3355-4A39-41C8-8868-C0EB6BCF01C2}">
      <dgm:prSet/>
      <dgm:spPr/>
      <dgm:t>
        <a:bodyPr/>
        <a:lstStyle/>
        <a:p>
          <a:endParaRPr lang="it-IT"/>
        </a:p>
      </dgm:t>
    </dgm:pt>
    <dgm:pt modelId="{C05A8576-4708-4A48-924F-0515C7C19ECE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400" dirty="0"/>
            <a:t>Questo processo implica un alto numero di </a:t>
          </a:r>
          <a:r>
            <a:rPr lang="it-IT" sz="1400" b="1" dirty="0"/>
            <a:t>transazioni</a:t>
          </a:r>
          <a:r>
            <a:rPr lang="it-IT" sz="1400" dirty="0"/>
            <a:t> registrate all’interno del sistema </a:t>
          </a:r>
          <a:r>
            <a:rPr lang="it-IT" sz="1400" b="1" dirty="0"/>
            <a:t>ERP</a:t>
          </a:r>
          <a:r>
            <a:rPr lang="it-IT" sz="1400" dirty="0"/>
            <a:t>.</a:t>
          </a:r>
        </a:p>
      </dgm:t>
    </dgm:pt>
    <dgm:pt modelId="{4A44B352-99B1-41B4-B9D4-D50DE4905733}" type="parTrans" cxnId="{1DD339E0-C954-4A6E-978B-470F8313DFC9}">
      <dgm:prSet/>
      <dgm:spPr/>
      <dgm:t>
        <a:bodyPr/>
        <a:lstStyle/>
        <a:p>
          <a:endParaRPr lang="it-IT"/>
        </a:p>
      </dgm:t>
    </dgm:pt>
    <dgm:pt modelId="{F115E0D8-C45F-4FCA-8C2B-D50EE1CCBD3C}" type="sibTrans" cxnId="{1DD339E0-C954-4A6E-978B-470F8313DFC9}">
      <dgm:prSet/>
      <dgm:spPr/>
      <dgm:t>
        <a:bodyPr/>
        <a:lstStyle/>
        <a:p>
          <a:endParaRPr lang="it-IT"/>
        </a:p>
      </dgm:t>
    </dgm:pt>
    <dgm:pt modelId="{9B5303D2-FA7B-4F50-8404-9A3E63FBE2E7}" type="pres">
      <dgm:prSet presAssocID="{D3150E7F-127A-4301-BD07-017618A80FE2}" presName="Name0" presStyleCnt="0">
        <dgm:presLayoutVars>
          <dgm:chMax val="7"/>
          <dgm:chPref val="7"/>
          <dgm:dir/>
        </dgm:presLayoutVars>
      </dgm:prSet>
      <dgm:spPr/>
    </dgm:pt>
    <dgm:pt modelId="{BF7C6444-A650-4623-910E-5A8295F570BA}" type="pres">
      <dgm:prSet presAssocID="{D3150E7F-127A-4301-BD07-017618A80FE2}" presName="Name1" presStyleCnt="0"/>
      <dgm:spPr/>
    </dgm:pt>
    <dgm:pt modelId="{FD371170-DF0D-42D0-9708-39A02C413D14}" type="pres">
      <dgm:prSet presAssocID="{D3150E7F-127A-4301-BD07-017618A80FE2}" presName="cycle" presStyleCnt="0"/>
      <dgm:spPr/>
    </dgm:pt>
    <dgm:pt modelId="{977398DD-3D6E-48A8-B05F-82000755C058}" type="pres">
      <dgm:prSet presAssocID="{D3150E7F-127A-4301-BD07-017618A80FE2}" presName="srcNode" presStyleLbl="node1" presStyleIdx="0" presStyleCnt="3"/>
      <dgm:spPr/>
    </dgm:pt>
    <dgm:pt modelId="{5CBD2CA7-3EA0-4863-A9A5-A56FB67DDC27}" type="pres">
      <dgm:prSet presAssocID="{D3150E7F-127A-4301-BD07-017618A80FE2}" presName="conn" presStyleLbl="parChTrans1D2" presStyleIdx="0" presStyleCnt="1"/>
      <dgm:spPr/>
    </dgm:pt>
    <dgm:pt modelId="{EC7EEE3D-31D3-48F8-9C66-B6AFE0EB414F}" type="pres">
      <dgm:prSet presAssocID="{D3150E7F-127A-4301-BD07-017618A80FE2}" presName="extraNode" presStyleLbl="node1" presStyleIdx="0" presStyleCnt="3"/>
      <dgm:spPr/>
    </dgm:pt>
    <dgm:pt modelId="{305C4E13-209F-468C-B1DB-AB4C7F89D410}" type="pres">
      <dgm:prSet presAssocID="{D3150E7F-127A-4301-BD07-017618A80FE2}" presName="dstNode" presStyleLbl="node1" presStyleIdx="0" presStyleCnt="3"/>
      <dgm:spPr/>
    </dgm:pt>
    <dgm:pt modelId="{32192770-E580-455A-B6A9-F2A3A54EF99B}" type="pres">
      <dgm:prSet presAssocID="{17AEA7CC-2933-4B26-AF8B-AC6327FAB18F}" presName="text_1" presStyleLbl="node1" presStyleIdx="0" presStyleCnt="3">
        <dgm:presLayoutVars>
          <dgm:bulletEnabled val="1"/>
        </dgm:presLayoutVars>
      </dgm:prSet>
      <dgm:spPr/>
    </dgm:pt>
    <dgm:pt modelId="{020192A4-E657-40D1-8D20-B47975AC1647}" type="pres">
      <dgm:prSet presAssocID="{17AEA7CC-2933-4B26-AF8B-AC6327FAB18F}" presName="accent_1" presStyleCnt="0"/>
      <dgm:spPr/>
    </dgm:pt>
    <dgm:pt modelId="{9DEEB478-3062-4CC8-B57C-914143173AEF}" type="pres">
      <dgm:prSet presAssocID="{17AEA7CC-2933-4B26-AF8B-AC6327FAB18F}" presName="accentRepeatNode" presStyleLbl="solidFgAcc1" presStyleIdx="0" presStyleCnt="3"/>
      <dgm:spPr/>
    </dgm:pt>
    <dgm:pt modelId="{68B919DF-AB5F-4E05-B7D1-6E34D4DF2F51}" type="pres">
      <dgm:prSet presAssocID="{1A917BBF-AF6A-4067-87DB-DE8A062746A0}" presName="text_2" presStyleLbl="node1" presStyleIdx="1" presStyleCnt="3">
        <dgm:presLayoutVars>
          <dgm:bulletEnabled val="1"/>
        </dgm:presLayoutVars>
      </dgm:prSet>
      <dgm:spPr/>
    </dgm:pt>
    <dgm:pt modelId="{968E09EB-1FEC-47E0-A097-CB27C8BCB060}" type="pres">
      <dgm:prSet presAssocID="{1A917BBF-AF6A-4067-87DB-DE8A062746A0}" presName="accent_2" presStyleCnt="0"/>
      <dgm:spPr/>
    </dgm:pt>
    <dgm:pt modelId="{9F0ED7CA-A5F0-4FCA-9E30-7F254246DA0C}" type="pres">
      <dgm:prSet presAssocID="{1A917BBF-AF6A-4067-87DB-DE8A062746A0}" presName="accentRepeatNode" presStyleLbl="solidFgAcc1" presStyleIdx="1" presStyleCnt="3"/>
      <dgm:spPr/>
    </dgm:pt>
    <dgm:pt modelId="{EE4796B5-D872-42D4-99B1-7A80B3D19F01}" type="pres">
      <dgm:prSet presAssocID="{C05A8576-4708-4A48-924F-0515C7C19ECE}" presName="text_3" presStyleLbl="node1" presStyleIdx="2" presStyleCnt="3">
        <dgm:presLayoutVars>
          <dgm:bulletEnabled val="1"/>
        </dgm:presLayoutVars>
      </dgm:prSet>
      <dgm:spPr/>
    </dgm:pt>
    <dgm:pt modelId="{CEE14220-9FE6-4269-B03D-17FD04D2DA92}" type="pres">
      <dgm:prSet presAssocID="{C05A8576-4708-4A48-924F-0515C7C19ECE}" presName="accent_3" presStyleCnt="0"/>
      <dgm:spPr/>
    </dgm:pt>
    <dgm:pt modelId="{E530B008-AD11-4AB4-9F60-A53D37B4C63C}" type="pres">
      <dgm:prSet presAssocID="{C05A8576-4708-4A48-924F-0515C7C19ECE}" presName="accentRepeatNode" presStyleLbl="solidFgAcc1" presStyleIdx="2" presStyleCnt="3"/>
      <dgm:spPr/>
    </dgm:pt>
  </dgm:ptLst>
  <dgm:cxnLst>
    <dgm:cxn modelId="{0AB9BD3A-DAD8-42CB-A00F-974121DBAF4B}" type="presOf" srcId="{4600E78D-A2F3-458A-A1DE-67952E8C1C35}" destId="{5CBD2CA7-3EA0-4863-A9A5-A56FB67DDC27}" srcOrd="0" destOrd="0" presId="urn:microsoft.com/office/officeart/2008/layout/VerticalCurvedList"/>
    <dgm:cxn modelId="{833AC460-6586-42CE-9321-D60412010E1C}" type="presOf" srcId="{C05A8576-4708-4A48-924F-0515C7C19ECE}" destId="{EE4796B5-D872-42D4-99B1-7A80B3D19F01}" srcOrd="0" destOrd="0" presId="urn:microsoft.com/office/officeart/2008/layout/VerticalCurvedList"/>
    <dgm:cxn modelId="{6134366A-3AFE-4958-90DA-39D0CAF2E07B}" srcId="{D3150E7F-127A-4301-BD07-017618A80FE2}" destId="{17AEA7CC-2933-4B26-AF8B-AC6327FAB18F}" srcOrd="0" destOrd="0" parTransId="{A2CAB9FC-EABC-48C1-BA26-895CE2F158C6}" sibTransId="{4600E78D-A2F3-458A-A1DE-67952E8C1C35}"/>
    <dgm:cxn modelId="{D0EB3355-4A39-41C8-8868-C0EB6BCF01C2}" srcId="{D3150E7F-127A-4301-BD07-017618A80FE2}" destId="{1A917BBF-AF6A-4067-87DB-DE8A062746A0}" srcOrd="1" destOrd="0" parTransId="{7B8C77EB-F14E-4D95-8F8D-07A8234775F4}" sibTransId="{CCF73FED-BC91-4E34-ACE3-4A8B642F973E}"/>
    <dgm:cxn modelId="{36481956-EA78-4142-B749-C6B1B1DF0315}" type="presOf" srcId="{D3150E7F-127A-4301-BD07-017618A80FE2}" destId="{9B5303D2-FA7B-4F50-8404-9A3E63FBE2E7}" srcOrd="0" destOrd="0" presId="urn:microsoft.com/office/officeart/2008/layout/VerticalCurvedList"/>
    <dgm:cxn modelId="{C5B09BB1-27F5-4AF6-9E48-C76D89C18CFB}" type="presOf" srcId="{1A917BBF-AF6A-4067-87DB-DE8A062746A0}" destId="{68B919DF-AB5F-4E05-B7D1-6E34D4DF2F51}" srcOrd="0" destOrd="0" presId="urn:microsoft.com/office/officeart/2008/layout/VerticalCurvedList"/>
    <dgm:cxn modelId="{1DD339E0-C954-4A6E-978B-470F8313DFC9}" srcId="{D3150E7F-127A-4301-BD07-017618A80FE2}" destId="{C05A8576-4708-4A48-924F-0515C7C19ECE}" srcOrd="2" destOrd="0" parTransId="{4A44B352-99B1-41B4-B9D4-D50DE4905733}" sibTransId="{F115E0D8-C45F-4FCA-8C2B-D50EE1CCBD3C}"/>
    <dgm:cxn modelId="{F99022EB-4F7F-40B4-AC2C-C1B16BC0343B}" type="presOf" srcId="{17AEA7CC-2933-4B26-AF8B-AC6327FAB18F}" destId="{32192770-E580-455A-B6A9-F2A3A54EF99B}" srcOrd="0" destOrd="0" presId="urn:microsoft.com/office/officeart/2008/layout/VerticalCurvedList"/>
    <dgm:cxn modelId="{337C0AD7-61A6-4409-8754-B4C948C152D4}" type="presParOf" srcId="{9B5303D2-FA7B-4F50-8404-9A3E63FBE2E7}" destId="{BF7C6444-A650-4623-910E-5A8295F570BA}" srcOrd="0" destOrd="0" presId="urn:microsoft.com/office/officeart/2008/layout/VerticalCurvedList"/>
    <dgm:cxn modelId="{6DFE04D3-B8DE-4487-BE63-56BADAE334BA}" type="presParOf" srcId="{BF7C6444-A650-4623-910E-5A8295F570BA}" destId="{FD371170-DF0D-42D0-9708-39A02C413D14}" srcOrd="0" destOrd="0" presId="urn:microsoft.com/office/officeart/2008/layout/VerticalCurvedList"/>
    <dgm:cxn modelId="{BF97D8B5-33AA-4F15-8DEB-7F3224A5B07B}" type="presParOf" srcId="{FD371170-DF0D-42D0-9708-39A02C413D14}" destId="{977398DD-3D6E-48A8-B05F-82000755C058}" srcOrd="0" destOrd="0" presId="urn:microsoft.com/office/officeart/2008/layout/VerticalCurvedList"/>
    <dgm:cxn modelId="{3DAF209E-8283-46F5-9794-4F375401CD34}" type="presParOf" srcId="{FD371170-DF0D-42D0-9708-39A02C413D14}" destId="{5CBD2CA7-3EA0-4863-A9A5-A56FB67DDC27}" srcOrd="1" destOrd="0" presId="urn:microsoft.com/office/officeart/2008/layout/VerticalCurvedList"/>
    <dgm:cxn modelId="{15796AF1-7392-4966-86C7-2B52AA30E21B}" type="presParOf" srcId="{FD371170-DF0D-42D0-9708-39A02C413D14}" destId="{EC7EEE3D-31D3-48F8-9C66-B6AFE0EB414F}" srcOrd="2" destOrd="0" presId="urn:microsoft.com/office/officeart/2008/layout/VerticalCurvedList"/>
    <dgm:cxn modelId="{BE16CF14-9048-4D23-BB71-0F6302959185}" type="presParOf" srcId="{FD371170-DF0D-42D0-9708-39A02C413D14}" destId="{305C4E13-209F-468C-B1DB-AB4C7F89D410}" srcOrd="3" destOrd="0" presId="urn:microsoft.com/office/officeart/2008/layout/VerticalCurvedList"/>
    <dgm:cxn modelId="{F506A4A1-F5B7-4157-924C-20DF2FF9C817}" type="presParOf" srcId="{BF7C6444-A650-4623-910E-5A8295F570BA}" destId="{32192770-E580-455A-B6A9-F2A3A54EF99B}" srcOrd="1" destOrd="0" presId="urn:microsoft.com/office/officeart/2008/layout/VerticalCurvedList"/>
    <dgm:cxn modelId="{80E23555-6CA1-4A1B-9258-7399126E09C9}" type="presParOf" srcId="{BF7C6444-A650-4623-910E-5A8295F570BA}" destId="{020192A4-E657-40D1-8D20-B47975AC1647}" srcOrd="2" destOrd="0" presId="urn:microsoft.com/office/officeart/2008/layout/VerticalCurvedList"/>
    <dgm:cxn modelId="{BB3C0CF1-836B-4F20-B219-89227A5289FD}" type="presParOf" srcId="{020192A4-E657-40D1-8D20-B47975AC1647}" destId="{9DEEB478-3062-4CC8-B57C-914143173AEF}" srcOrd="0" destOrd="0" presId="urn:microsoft.com/office/officeart/2008/layout/VerticalCurvedList"/>
    <dgm:cxn modelId="{B3DF60EE-88BB-477B-9F4A-02F3CC2DCC10}" type="presParOf" srcId="{BF7C6444-A650-4623-910E-5A8295F570BA}" destId="{68B919DF-AB5F-4E05-B7D1-6E34D4DF2F51}" srcOrd="3" destOrd="0" presId="urn:microsoft.com/office/officeart/2008/layout/VerticalCurvedList"/>
    <dgm:cxn modelId="{FBB64615-1E25-48CF-8FC4-14E314A15A77}" type="presParOf" srcId="{BF7C6444-A650-4623-910E-5A8295F570BA}" destId="{968E09EB-1FEC-47E0-A097-CB27C8BCB060}" srcOrd="4" destOrd="0" presId="urn:microsoft.com/office/officeart/2008/layout/VerticalCurvedList"/>
    <dgm:cxn modelId="{87D42BE2-C5AF-47D3-BBCF-983B32CA2377}" type="presParOf" srcId="{968E09EB-1FEC-47E0-A097-CB27C8BCB060}" destId="{9F0ED7CA-A5F0-4FCA-9E30-7F254246DA0C}" srcOrd="0" destOrd="0" presId="urn:microsoft.com/office/officeart/2008/layout/VerticalCurvedList"/>
    <dgm:cxn modelId="{C3D6B0F1-BB87-4831-9342-B443ED8C07A5}" type="presParOf" srcId="{BF7C6444-A650-4623-910E-5A8295F570BA}" destId="{EE4796B5-D872-42D4-99B1-7A80B3D19F01}" srcOrd="5" destOrd="0" presId="urn:microsoft.com/office/officeart/2008/layout/VerticalCurvedList"/>
    <dgm:cxn modelId="{ACE5BDC8-D683-4DF0-B979-BB0B7E1FB221}" type="presParOf" srcId="{BF7C6444-A650-4623-910E-5A8295F570BA}" destId="{CEE14220-9FE6-4269-B03D-17FD04D2DA92}" srcOrd="6" destOrd="0" presId="urn:microsoft.com/office/officeart/2008/layout/VerticalCurvedList"/>
    <dgm:cxn modelId="{46210F92-0860-40FF-9554-7ED7527482C6}" type="presParOf" srcId="{CEE14220-9FE6-4269-B03D-17FD04D2DA92}" destId="{E530B008-AD11-4AB4-9F60-A53D37B4C6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A9BD2-8493-498B-8A9B-6C48A0C69BBF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BA3A7FE-06D1-4BBC-807A-05EF943942DF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fatture fornitore</a:t>
          </a:r>
        </a:p>
      </dgm:t>
    </dgm:pt>
    <dgm:pt modelId="{31C38120-954E-4E13-8A52-014A794D8554}" type="parTrans" cxnId="{53199A72-FE93-40B6-A821-5936CCA9E5A2}">
      <dgm:prSet/>
      <dgm:spPr/>
      <dgm:t>
        <a:bodyPr/>
        <a:lstStyle/>
        <a:p>
          <a:endParaRPr lang="it-IT"/>
        </a:p>
      </dgm:t>
    </dgm:pt>
    <dgm:pt modelId="{6680057D-6AE0-45C5-9EC1-FFBCA31AE691}" type="sibTrans" cxnId="{53199A72-FE93-40B6-A821-5936CCA9E5A2}">
      <dgm:prSet/>
      <dgm:spPr/>
      <dgm:t>
        <a:bodyPr/>
        <a:lstStyle/>
        <a:p>
          <a:endParaRPr lang="it-IT"/>
        </a:p>
      </dgm:t>
    </dgm:pt>
    <dgm:pt modelId="{F1712D94-A103-41C7-953B-31647BF59FD1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fatture di vendita</a:t>
          </a:r>
        </a:p>
      </dgm:t>
    </dgm:pt>
    <dgm:pt modelId="{D9868881-562A-4D23-AE49-F6CC1FDAF8CE}" type="parTrans" cxnId="{FC5D2535-284A-4D4E-BE91-A0A9966AF940}">
      <dgm:prSet/>
      <dgm:spPr/>
      <dgm:t>
        <a:bodyPr/>
        <a:lstStyle/>
        <a:p>
          <a:endParaRPr lang="it-IT"/>
        </a:p>
      </dgm:t>
    </dgm:pt>
    <dgm:pt modelId="{69BAE104-0353-4E0D-A8A2-27FA639091B3}" type="sibTrans" cxnId="{FC5D2535-284A-4D4E-BE91-A0A9966AF940}">
      <dgm:prSet/>
      <dgm:spPr/>
      <dgm:t>
        <a:bodyPr/>
        <a:lstStyle/>
        <a:p>
          <a:endParaRPr lang="it-IT"/>
        </a:p>
      </dgm:t>
    </dgm:pt>
    <dgm:pt modelId="{72B9BEA2-E490-44C4-B60F-54269A163783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acquisizioni di beni </a:t>
          </a:r>
        </a:p>
      </dgm:t>
    </dgm:pt>
    <dgm:pt modelId="{05685978-8AE5-4110-A970-E5A3C089A6BB}" type="parTrans" cxnId="{3C208B22-2819-422F-911F-EB8B30F4BC7B}">
      <dgm:prSet/>
      <dgm:spPr/>
      <dgm:t>
        <a:bodyPr/>
        <a:lstStyle/>
        <a:p>
          <a:endParaRPr lang="it-IT"/>
        </a:p>
      </dgm:t>
    </dgm:pt>
    <dgm:pt modelId="{A05547E5-9D48-462F-A960-F3DF50CEF78E}" type="sibTrans" cxnId="{3C208B22-2819-422F-911F-EB8B30F4BC7B}">
      <dgm:prSet/>
      <dgm:spPr/>
      <dgm:t>
        <a:bodyPr/>
        <a:lstStyle/>
        <a:p>
          <a:endParaRPr lang="it-IT"/>
        </a:p>
      </dgm:t>
    </dgm:pt>
    <dgm:pt modelId="{00E7D6F8-E3AA-4AED-B1AC-F0D381022A7B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Registrare scritture di assestamento</a:t>
          </a:r>
        </a:p>
      </dgm:t>
    </dgm:pt>
    <dgm:pt modelId="{265E6BFC-195E-4887-BB32-DCCC6D5C8485}" type="parTrans" cxnId="{B7036642-E72F-40BB-A178-31F217F624FB}">
      <dgm:prSet/>
      <dgm:spPr/>
      <dgm:t>
        <a:bodyPr/>
        <a:lstStyle/>
        <a:p>
          <a:endParaRPr lang="it-IT"/>
        </a:p>
      </dgm:t>
    </dgm:pt>
    <dgm:pt modelId="{7D63B46F-8FF4-4C52-8C5D-A27D562FDEDA}" type="sibTrans" cxnId="{B7036642-E72F-40BB-A178-31F217F624FB}">
      <dgm:prSet/>
      <dgm:spPr/>
      <dgm:t>
        <a:bodyPr/>
        <a:lstStyle/>
        <a:p>
          <a:endParaRPr lang="it-IT"/>
        </a:p>
      </dgm:t>
    </dgm:pt>
    <dgm:pt modelId="{90803400-BAAB-4E7A-8DBF-3FE4795047D3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400" dirty="0"/>
            <a:t>Ammortamento mensile dei beni</a:t>
          </a:r>
        </a:p>
      </dgm:t>
    </dgm:pt>
    <dgm:pt modelId="{3E427EF7-5E7C-4FC6-B421-E0B205DF6058}" type="parTrans" cxnId="{07CD99E0-B47C-494F-9DFB-833F2E628668}">
      <dgm:prSet/>
      <dgm:spPr/>
      <dgm:t>
        <a:bodyPr/>
        <a:lstStyle/>
        <a:p>
          <a:endParaRPr lang="it-IT"/>
        </a:p>
      </dgm:t>
    </dgm:pt>
    <dgm:pt modelId="{1826D96A-7CA9-41AA-8574-E38FBBE4B96F}" type="sibTrans" cxnId="{07CD99E0-B47C-494F-9DFB-833F2E628668}">
      <dgm:prSet/>
      <dgm:spPr/>
      <dgm:t>
        <a:bodyPr/>
        <a:lstStyle/>
        <a:p>
          <a:endParaRPr lang="it-IT"/>
        </a:p>
      </dgm:t>
    </dgm:pt>
    <dgm:pt modelId="{525966EF-6BC2-4BBD-9C12-9E593560E325}" type="pres">
      <dgm:prSet presAssocID="{C3AA9BD2-8493-498B-8A9B-6C48A0C69BBF}" presName="root" presStyleCnt="0">
        <dgm:presLayoutVars>
          <dgm:dir/>
          <dgm:resizeHandles val="exact"/>
        </dgm:presLayoutVars>
      </dgm:prSet>
      <dgm:spPr/>
    </dgm:pt>
    <dgm:pt modelId="{3D0E212A-E260-434B-996F-684FCC5D2324}" type="pres">
      <dgm:prSet presAssocID="{DBA3A7FE-06D1-4BBC-807A-05EF943942DF}" presName="compNode" presStyleCnt="0"/>
      <dgm:spPr/>
    </dgm:pt>
    <dgm:pt modelId="{E546BA5D-D838-45DA-B1A3-644B6B014218}" type="pres">
      <dgm:prSet presAssocID="{DBA3A7FE-06D1-4BBC-807A-05EF943942DF}" presName="iconRect" presStyleLbl="node1" presStyleIdx="0" presStyleCnt="5" custScaleX="164491" custScaleY="16073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7F5C6539-907B-4446-B34E-4ADA2D4B5322}" type="pres">
      <dgm:prSet presAssocID="{DBA3A7FE-06D1-4BBC-807A-05EF943942DF}" presName="spaceRect" presStyleCnt="0"/>
      <dgm:spPr/>
    </dgm:pt>
    <dgm:pt modelId="{3963B0D3-82EF-4BDF-B9CD-CA1074AB7179}" type="pres">
      <dgm:prSet presAssocID="{DBA3A7FE-06D1-4BBC-807A-05EF943942DF}" presName="textRect" presStyleLbl="revTx" presStyleIdx="0" presStyleCnt="5" custScaleX="151628" custScaleY="123419">
        <dgm:presLayoutVars>
          <dgm:chMax val="1"/>
          <dgm:chPref val="1"/>
        </dgm:presLayoutVars>
      </dgm:prSet>
      <dgm:spPr/>
    </dgm:pt>
    <dgm:pt modelId="{004E8B72-E0B4-4208-ACB7-19BAC48DFF39}" type="pres">
      <dgm:prSet presAssocID="{6680057D-6AE0-45C5-9EC1-FFBCA31AE691}" presName="sibTrans" presStyleCnt="0"/>
      <dgm:spPr/>
    </dgm:pt>
    <dgm:pt modelId="{CDC71495-BD6F-4DB4-8C66-9CC9AA93E9F8}" type="pres">
      <dgm:prSet presAssocID="{F1712D94-A103-41C7-953B-31647BF59FD1}" presName="compNode" presStyleCnt="0"/>
      <dgm:spPr/>
    </dgm:pt>
    <dgm:pt modelId="{10AB05B9-828B-4EAF-AC59-22F2E25D7396}" type="pres">
      <dgm:prSet presAssocID="{F1712D94-A103-41C7-953B-31647BF59FD1}" presName="iconRect" presStyleLbl="node1" presStyleIdx="1" presStyleCnt="5" custScaleX="164491" custScaleY="16073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9B5F8217-3F19-4C1D-8751-F5CE2B331A13}" type="pres">
      <dgm:prSet presAssocID="{F1712D94-A103-41C7-953B-31647BF59FD1}" presName="spaceRect" presStyleCnt="0"/>
      <dgm:spPr/>
    </dgm:pt>
    <dgm:pt modelId="{4D6A062B-661F-4A2B-8732-05CFDE3A4427}" type="pres">
      <dgm:prSet presAssocID="{F1712D94-A103-41C7-953B-31647BF59FD1}" presName="textRect" presStyleLbl="revTx" presStyleIdx="1" presStyleCnt="5" custScaleX="134524" custScaleY="170329" custLinFactNeighborX="782" custLinFactNeighborY="41183">
        <dgm:presLayoutVars>
          <dgm:chMax val="1"/>
          <dgm:chPref val="1"/>
        </dgm:presLayoutVars>
      </dgm:prSet>
      <dgm:spPr/>
    </dgm:pt>
    <dgm:pt modelId="{26B95CD4-F6D1-4DBA-B17C-3B9808FF667D}" type="pres">
      <dgm:prSet presAssocID="{69BAE104-0353-4E0D-A8A2-27FA639091B3}" presName="sibTrans" presStyleCnt="0"/>
      <dgm:spPr/>
    </dgm:pt>
    <dgm:pt modelId="{483FFE94-DEA4-4FF4-B6D3-B3E6400AA470}" type="pres">
      <dgm:prSet presAssocID="{72B9BEA2-E490-44C4-B60F-54269A163783}" presName="compNode" presStyleCnt="0"/>
      <dgm:spPr/>
    </dgm:pt>
    <dgm:pt modelId="{B968CAE7-BC2D-4210-94CE-9FCB355F4780}" type="pres">
      <dgm:prSet presAssocID="{72B9BEA2-E490-44C4-B60F-54269A163783}" presName="iconRect" presStyleLbl="node1" presStyleIdx="2" presStyleCnt="5" custScaleX="164491" custScaleY="16073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tta di mano"/>
        </a:ext>
      </dgm:extLst>
    </dgm:pt>
    <dgm:pt modelId="{A096FC70-9FDC-4A6A-904F-792CC3890F28}" type="pres">
      <dgm:prSet presAssocID="{72B9BEA2-E490-44C4-B60F-54269A163783}" presName="spaceRect" presStyleCnt="0"/>
      <dgm:spPr/>
    </dgm:pt>
    <dgm:pt modelId="{1B9C0103-73CD-4777-A655-DEA4C3C0243A}" type="pres">
      <dgm:prSet presAssocID="{72B9BEA2-E490-44C4-B60F-54269A163783}" presName="textRect" presStyleLbl="revTx" presStyleIdx="2" presStyleCnt="5" custScaleX="164465" custLinFactNeighborX="-2521" custLinFactNeighborY="1020">
        <dgm:presLayoutVars>
          <dgm:chMax val="1"/>
          <dgm:chPref val="1"/>
        </dgm:presLayoutVars>
      </dgm:prSet>
      <dgm:spPr/>
    </dgm:pt>
    <dgm:pt modelId="{CFD3EFE5-8A24-4F94-83CA-E7F1BFAE4AD4}" type="pres">
      <dgm:prSet presAssocID="{A05547E5-9D48-462F-A960-F3DF50CEF78E}" presName="sibTrans" presStyleCnt="0"/>
      <dgm:spPr/>
    </dgm:pt>
    <dgm:pt modelId="{C0BA09C1-5C04-4286-AE32-9C0C7C49F3C7}" type="pres">
      <dgm:prSet presAssocID="{00E7D6F8-E3AA-4AED-B1AC-F0D381022A7B}" presName="compNode" presStyleCnt="0"/>
      <dgm:spPr/>
    </dgm:pt>
    <dgm:pt modelId="{43BFAC01-68CD-4E3C-B2C9-BE6D1694DAA8}" type="pres">
      <dgm:prSet presAssocID="{00E7D6F8-E3AA-4AED-B1AC-F0D381022A7B}" presName="iconRect" presStyleLbl="node1" presStyleIdx="3" presStyleCnt="5" custScaleX="164491" custScaleY="16073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70806010-772F-4CC6-88A6-66F45E3A62D8}" type="pres">
      <dgm:prSet presAssocID="{00E7D6F8-E3AA-4AED-B1AC-F0D381022A7B}" presName="spaceRect" presStyleCnt="0"/>
      <dgm:spPr/>
    </dgm:pt>
    <dgm:pt modelId="{CCAD89AD-073F-4384-8C3B-53C7F82EED43}" type="pres">
      <dgm:prSet presAssocID="{00E7D6F8-E3AA-4AED-B1AC-F0D381022A7B}" presName="textRect" presStyleLbl="revTx" presStyleIdx="3" presStyleCnt="5" custScaleX="176089" custScaleY="116379">
        <dgm:presLayoutVars>
          <dgm:chMax val="1"/>
          <dgm:chPref val="1"/>
        </dgm:presLayoutVars>
      </dgm:prSet>
      <dgm:spPr/>
    </dgm:pt>
    <dgm:pt modelId="{43EB5EA9-D624-475D-B7EE-5608DDD63B1E}" type="pres">
      <dgm:prSet presAssocID="{7D63B46F-8FF4-4C52-8C5D-A27D562FDEDA}" presName="sibTrans" presStyleCnt="0"/>
      <dgm:spPr/>
    </dgm:pt>
    <dgm:pt modelId="{D0CB6516-66F0-439B-BC28-0A05BE95B5A9}" type="pres">
      <dgm:prSet presAssocID="{90803400-BAAB-4E7A-8DBF-3FE4795047D3}" presName="compNode" presStyleCnt="0"/>
      <dgm:spPr/>
    </dgm:pt>
    <dgm:pt modelId="{8AAD9498-CA74-46C0-8C43-45A0F6177C72}" type="pres">
      <dgm:prSet presAssocID="{90803400-BAAB-4E7A-8DBF-3FE4795047D3}" presName="iconRect" presStyleLbl="node1" presStyleIdx="4" presStyleCnt="5" custScaleX="164491" custScaleY="16073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2DE8708-4F02-4791-A275-2B8B63043154}" type="pres">
      <dgm:prSet presAssocID="{90803400-BAAB-4E7A-8DBF-3FE4795047D3}" presName="spaceRect" presStyleCnt="0"/>
      <dgm:spPr/>
    </dgm:pt>
    <dgm:pt modelId="{702E7775-98E9-4015-B7E8-AD2C4B39487E}" type="pres">
      <dgm:prSet presAssocID="{90803400-BAAB-4E7A-8DBF-3FE4795047D3}" presName="textRect" presStyleLbl="revTx" presStyleIdx="4" presStyleCnt="5" custScaleX="146717" custLinFactNeighborY="-15537">
        <dgm:presLayoutVars>
          <dgm:chMax val="1"/>
          <dgm:chPref val="1"/>
        </dgm:presLayoutVars>
      </dgm:prSet>
      <dgm:spPr/>
    </dgm:pt>
  </dgm:ptLst>
  <dgm:cxnLst>
    <dgm:cxn modelId="{3C208B22-2819-422F-911F-EB8B30F4BC7B}" srcId="{C3AA9BD2-8493-498B-8A9B-6C48A0C69BBF}" destId="{72B9BEA2-E490-44C4-B60F-54269A163783}" srcOrd="2" destOrd="0" parTransId="{05685978-8AE5-4110-A970-E5A3C089A6BB}" sibTransId="{A05547E5-9D48-462F-A960-F3DF50CEF78E}"/>
    <dgm:cxn modelId="{FC5D2535-284A-4D4E-BE91-A0A9966AF940}" srcId="{C3AA9BD2-8493-498B-8A9B-6C48A0C69BBF}" destId="{F1712D94-A103-41C7-953B-31647BF59FD1}" srcOrd="1" destOrd="0" parTransId="{D9868881-562A-4D23-AE49-F6CC1FDAF8CE}" sibTransId="{69BAE104-0353-4E0D-A8A2-27FA639091B3}"/>
    <dgm:cxn modelId="{C7B11940-D62D-4ADB-BC30-35E0AACB24A6}" type="presOf" srcId="{F1712D94-A103-41C7-953B-31647BF59FD1}" destId="{4D6A062B-661F-4A2B-8732-05CFDE3A4427}" srcOrd="0" destOrd="0" presId="urn:microsoft.com/office/officeart/2018/2/layout/IconLabelList"/>
    <dgm:cxn modelId="{B7036642-E72F-40BB-A178-31F217F624FB}" srcId="{C3AA9BD2-8493-498B-8A9B-6C48A0C69BBF}" destId="{00E7D6F8-E3AA-4AED-B1AC-F0D381022A7B}" srcOrd="3" destOrd="0" parTransId="{265E6BFC-195E-4887-BB32-DCCC6D5C8485}" sibTransId="{7D63B46F-8FF4-4C52-8C5D-A27D562FDEDA}"/>
    <dgm:cxn modelId="{FD756465-D994-4865-A3A0-A38D0562202B}" type="presOf" srcId="{00E7D6F8-E3AA-4AED-B1AC-F0D381022A7B}" destId="{CCAD89AD-073F-4384-8C3B-53C7F82EED43}" srcOrd="0" destOrd="0" presId="urn:microsoft.com/office/officeart/2018/2/layout/IconLabelList"/>
    <dgm:cxn modelId="{906E2D4F-746D-4DA4-97CE-66B1A1CDAD11}" type="presOf" srcId="{C3AA9BD2-8493-498B-8A9B-6C48A0C69BBF}" destId="{525966EF-6BC2-4BBD-9C12-9E593560E325}" srcOrd="0" destOrd="0" presId="urn:microsoft.com/office/officeart/2018/2/layout/IconLabelList"/>
    <dgm:cxn modelId="{53199A72-FE93-40B6-A821-5936CCA9E5A2}" srcId="{C3AA9BD2-8493-498B-8A9B-6C48A0C69BBF}" destId="{DBA3A7FE-06D1-4BBC-807A-05EF943942DF}" srcOrd="0" destOrd="0" parTransId="{31C38120-954E-4E13-8A52-014A794D8554}" sibTransId="{6680057D-6AE0-45C5-9EC1-FFBCA31AE691}"/>
    <dgm:cxn modelId="{07CD99E0-B47C-494F-9DFB-833F2E628668}" srcId="{C3AA9BD2-8493-498B-8A9B-6C48A0C69BBF}" destId="{90803400-BAAB-4E7A-8DBF-3FE4795047D3}" srcOrd="4" destOrd="0" parTransId="{3E427EF7-5E7C-4FC6-B421-E0B205DF6058}" sibTransId="{1826D96A-7CA9-41AA-8574-E38FBBE4B96F}"/>
    <dgm:cxn modelId="{C06A7CE1-A9FA-4F80-B672-567102AA9767}" type="presOf" srcId="{DBA3A7FE-06D1-4BBC-807A-05EF943942DF}" destId="{3963B0D3-82EF-4BDF-B9CD-CA1074AB7179}" srcOrd="0" destOrd="0" presId="urn:microsoft.com/office/officeart/2018/2/layout/IconLabelList"/>
    <dgm:cxn modelId="{88348FE2-6360-4663-915D-78F283C911B6}" type="presOf" srcId="{90803400-BAAB-4E7A-8DBF-3FE4795047D3}" destId="{702E7775-98E9-4015-B7E8-AD2C4B39487E}" srcOrd="0" destOrd="0" presId="urn:microsoft.com/office/officeart/2018/2/layout/IconLabelList"/>
    <dgm:cxn modelId="{B52A31FD-7B7D-498C-B61B-72EEA4761D6D}" type="presOf" srcId="{72B9BEA2-E490-44C4-B60F-54269A163783}" destId="{1B9C0103-73CD-4777-A655-DEA4C3C0243A}" srcOrd="0" destOrd="0" presId="urn:microsoft.com/office/officeart/2018/2/layout/IconLabelList"/>
    <dgm:cxn modelId="{F6B87E61-CE94-4D3A-BB42-FB4EEA0F3380}" type="presParOf" srcId="{525966EF-6BC2-4BBD-9C12-9E593560E325}" destId="{3D0E212A-E260-434B-996F-684FCC5D2324}" srcOrd="0" destOrd="0" presId="urn:microsoft.com/office/officeart/2018/2/layout/IconLabelList"/>
    <dgm:cxn modelId="{545F4D1A-30CF-44DF-A015-6810827F60C2}" type="presParOf" srcId="{3D0E212A-E260-434B-996F-684FCC5D2324}" destId="{E546BA5D-D838-45DA-B1A3-644B6B014218}" srcOrd="0" destOrd="0" presId="urn:microsoft.com/office/officeart/2018/2/layout/IconLabelList"/>
    <dgm:cxn modelId="{6B276F2E-F4B7-4F29-A7F7-E77051B688BB}" type="presParOf" srcId="{3D0E212A-E260-434B-996F-684FCC5D2324}" destId="{7F5C6539-907B-4446-B34E-4ADA2D4B5322}" srcOrd="1" destOrd="0" presId="urn:microsoft.com/office/officeart/2018/2/layout/IconLabelList"/>
    <dgm:cxn modelId="{6A592E07-83C1-4F1D-9812-235C384D18DF}" type="presParOf" srcId="{3D0E212A-E260-434B-996F-684FCC5D2324}" destId="{3963B0D3-82EF-4BDF-B9CD-CA1074AB7179}" srcOrd="2" destOrd="0" presId="urn:microsoft.com/office/officeart/2018/2/layout/IconLabelList"/>
    <dgm:cxn modelId="{097337E4-B11A-44B5-BF2D-6E39B0E4DA54}" type="presParOf" srcId="{525966EF-6BC2-4BBD-9C12-9E593560E325}" destId="{004E8B72-E0B4-4208-ACB7-19BAC48DFF39}" srcOrd="1" destOrd="0" presId="urn:microsoft.com/office/officeart/2018/2/layout/IconLabelList"/>
    <dgm:cxn modelId="{BBB53BBC-EFEF-47DF-A24B-F3CC87969E23}" type="presParOf" srcId="{525966EF-6BC2-4BBD-9C12-9E593560E325}" destId="{CDC71495-BD6F-4DB4-8C66-9CC9AA93E9F8}" srcOrd="2" destOrd="0" presId="urn:microsoft.com/office/officeart/2018/2/layout/IconLabelList"/>
    <dgm:cxn modelId="{14AD3311-CF48-42A6-9676-04A7C5C5F33F}" type="presParOf" srcId="{CDC71495-BD6F-4DB4-8C66-9CC9AA93E9F8}" destId="{10AB05B9-828B-4EAF-AC59-22F2E25D7396}" srcOrd="0" destOrd="0" presId="urn:microsoft.com/office/officeart/2018/2/layout/IconLabelList"/>
    <dgm:cxn modelId="{8D40BBAE-6044-4E05-888A-85C4BF874128}" type="presParOf" srcId="{CDC71495-BD6F-4DB4-8C66-9CC9AA93E9F8}" destId="{9B5F8217-3F19-4C1D-8751-F5CE2B331A13}" srcOrd="1" destOrd="0" presId="urn:microsoft.com/office/officeart/2018/2/layout/IconLabelList"/>
    <dgm:cxn modelId="{063629EC-E65F-4889-B262-8A10D1686A51}" type="presParOf" srcId="{CDC71495-BD6F-4DB4-8C66-9CC9AA93E9F8}" destId="{4D6A062B-661F-4A2B-8732-05CFDE3A4427}" srcOrd="2" destOrd="0" presId="urn:microsoft.com/office/officeart/2018/2/layout/IconLabelList"/>
    <dgm:cxn modelId="{D53063DA-4107-4AE4-B905-26A774284426}" type="presParOf" srcId="{525966EF-6BC2-4BBD-9C12-9E593560E325}" destId="{26B95CD4-F6D1-4DBA-B17C-3B9808FF667D}" srcOrd="3" destOrd="0" presId="urn:microsoft.com/office/officeart/2018/2/layout/IconLabelList"/>
    <dgm:cxn modelId="{E7BB07B2-E5F1-4186-AE2F-065A8A3B6441}" type="presParOf" srcId="{525966EF-6BC2-4BBD-9C12-9E593560E325}" destId="{483FFE94-DEA4-4FF4-B6D3-B3E6400AA470}" srcOrd="4" destOrd="0" presId="urn:microsoft.com/office/officeart/2018/2/layout/IconLabelList"/>
    <dgm:cxn modelId="{666F5C21-AD5E-4AA2-B712-FA8E9D9E3EA0}" type="presParOf" srcId="{483FFE94-DEA4-4FF4-B6D3-B3E6400AA470}" destId="{B968CAE7-BC2D-4210-94CE-9FCB355F4780}" srcOrd="0" destOrd="0" presId="urn:microsoft.com/office/officeart/2018/2/layout/IconLabelList"/>
    <dgm:cxn modelId="{2E1A9B5F-1C08-4C01-80A4-B82A322325AF}" type="presParOf" srcId="{483FFE94-DEA4-4FF4-B6D3-B3E6400AA470}" destId="{A096FC70-9FDC-4A6A-904F-792CC3890F28}" srcOrd="1" destOrd="0" presId="urn:microsoft.com/office/officeart/2018/2/layout/IconLabelList"/>
    <dgm:cxn modelId="{B3DD2869-1ECF-4054-924F-902E9195CB18}" type="presParOf" srcId="{483FFE94-DEA4-4FF4-B6D3-B3E6400AA470}" destId="{1B9C0103-73CD-4777-A655-DEA4C3C0243A}" srcOrd="2" destOrd="0" presId="urn:microsoft.com/office/officeart/2018/2/layout/IconLabelList"/>
    <dgm:cxn modelId="{3E03AED3-92E6-43F1-B857-A4C6D413ED55}" type="presParOf" srcId="{525966EF-6BC2-4BBD-9C12-9E593560E325}" destId="{CFD3EFE5-8A24-4F94-83CA-E7F1BFAE4AD4}" srcOrd="5" destOrd="0" presId="urn:microsoft.com/office/officeart/2018/2/layout/IconLabelList"/>
    <dgm:cxn modelId="{B60D417B-BDEE-43C8-8899-BB12453D5355}" type="presParOf" srcId="{525966EF-6BC2-4BBD-9C12-9E593560E325}" destId="{C0BA09C1-5C04-4286-AE32-9C0C7C49F3C7}" srcOrd="6" destOrd="0" presId="urn:microsoft.com/office/officeart/2018/2/layout/IconLabelList"/>
    <dgm:cxn modelId="{BC6A0A1A-39D9-4D84-AD2C-32578EF0C525}" type="presParOf" srcId="{C0BA09C1-5C04-4286-AE32-9C0C7C49F3C7}" destId="{43BFAC01-68CD-4E3C-B2C9-BE6D1694DAA8}" srcOrd="0" destOrd="0" presId="urn:microsoft.com/office/officeart/2018/2/layout/IconLabelList"/>
    <dgm:cxn modelId="{E7B7C0F8-100C-4024-B09C-1289168591B4}" type="presParOf" srcId="{C0BA09C1-5C04-4286-AE32-9C0C7C49F3C7}" destId="{70806010-772F-4CC6-88A6-66F45E3A62D8}" srcOrd="1" destOrd="0" presId="urn:microsoft.com/office/officeart/2018/2/layout/IconLabelList"/>
    <dgm:cxn modelId="{10ED2DD3-F368-42C6-84BD-ADB09E2262A6}" type="presParOf" srcId="{C0BA09C1-5C04-4286-AE32-9C0C7C49F3C7}" destId="{CCAD89AD-073F-4384-8C3B-53C7F82EED43}" srcOrd="2" destOrd="0" presId="urn:microsoft.com/office/officeart/2018/2/layout/IconLabelList"/>
    <dgm:cxn modelId="{4E2724C6-A871-461F-9739-F6B6AECC8D6F}" type="presParOf" srcId="{525966EF-6BC2-4BBD-9C12-9E593560E325}" destId="{43EB5EA9-D624-475D-B7EE-5608DDD63B1E}" srcOrd="7" destOrd="0" presId="urn:microsoft.com/office/officeart/2018/2/layout/IconLabelList"/>
    <dgm:cxn modelId="{954844A8-2343-44F3-A5AC-9FA1612D1513}" type="presParOf" srcId="{525966EF-6BC2-4BBD-9C12-9E593560E325}" destId="{D0CB6516-66F0-439B-BC28-0A05BE95B5A9}" srcOrd="8" destOrd="0" presId="urn:microsoft.com/office/officeart/2018/2/layout/IconLabelList"/>
    <dgm:cxn modelId="{677C3608-4708-4888-A120-A663AC7C01A6}" type="presParOf" srcId="{D0CB6516-66F0-439B-BC28-0A05BE95B5A9}" destId="{8AAD9498-CA74-46C0-8C43-45A0F6177C72}" srcOrd="0" destOrd="0" presId="urn:microsoft.com/office/officeart/2018/2/layout/IconLabelList"/>
    <dgm:cxn modelId="{D220FA59-7DCB-4472-B9F6-380CC7593747}" type="presParOf" srcId="{D0CB6516-66F0-439B-BC28-0A05BE95B5A9}" destId="{92DE8708-4F02-4791-A275-2B8B63043154}" srcOrd="1" destOrd="0" presId="urn:microsoft.com/office/officeart/2018/2/layout/IconLabelList"/>
    <dgm:cxn modelId="{C77FBAC2-D84D-43DA-A3E3-03F20068DB4C}" type="presParOf" srcId="{D0CB6516-66F0-439B-BC28-0A05BE95B5A9}" destId="{702E7775-98E9-4015-B7E8-AD2C4B3948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372E67-8F69-4C72-BD7B-A5995A7609C9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A148D0F3-112C-4B04-9B75-0D62A0D5E47D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EDA</a:t>
          </a:r>
        </a:p>
        <a:p>
          <a:pPr>
            <a:lnSpc>
              <a:spcPct val="150000"/>
            </a:lnSpc>
          </a:pPr>
          <a:r>
            <a:rPr lang="it-IT" sz="1600" dirty="0"/>
            <a:t>Preprocessing</a:t>
          </a:r>
        </a:p>
      </dgm:t>
    </dgm:pt>
    <dgm:pt modelId="{CC2C15DA-22A6-404D-8F0E-3ED83C8A68F8}" type="parTrans" cxnId="{299DC9C2-F34B-42A6-9358-03F607070146}">
      <dgm:prSet/>
      <dgm:spPr/>
      <dgm:t>
        <a:bodyPr/>
        <a:lstStyle/>
        <a:p>
          <a:endParaRPr lang="it-IT"/>
        </a:p>
      </dgm:t>
    </dgm:pt>
    <dgm:pt modelId="{5AAE6A7E-18AE-4753-80F4-C6227F127319}" type="sibTrans" cxnId="{299DC9C2-F34B-42A6-9358-03F607070146}">
      <dgm:prSet/>
      <dgm:spPr/>
      <dgm:t>
        <a:bodyPr/>
        <a:lstStyle/>
        <a:p>
          <a:endParaRPr lang="it-IT"/>
        </a:p>
      </dgm:t>
    </dgm:pt>
    <dgm:pt modelId="{4D6D11DC-C0CB-4D04-A2AE-850D207460EF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Model selection</a:t>
          </a:r>
        </a:p>
      </dgm:t>
    </dgm:pt>
    <dgm:pt modelId="{70CB3C72-E64D-444F-A3E0-DC53A7966BF8}" type="parTrans" cxnId="{F01C97FF-A34E-471D-8F62-41798CA13682}">
      <dgm:prSet/>
      <dgm:spPr/>
      <dgm:t>
        <a:bodyPr/>
        <a:lstStyle/>
        <a:p>
          <a:endParaRPr lang="it-IT"/>
        </a:p>
      </dgm:t>
    </dgm:pt>
    <dgm:pt modelId="{F90615B8-A6CB-4E1B-9AF1-440AA9572E7B}" type="sibTrans" cxnId="{F01C97FF-A34E-471D-8F62-41798CA13682}">
      <dgm:prSet/>
      <dgm:spPr/>
      <dgm:t>
        <a:bodyPr/>
        <a:lstStyle/>
        <a:p>
          <a:endParaRPr lang="it-IT"/>
        </a:p>
      </dgm:t>
    </dgm:pt>
    <dgm:pt modelId="{0E227DDC-FF90-4947-B5F5-6C56DA25D520}">
      <dgm:prSet phldrT="[Testo]"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Hyperparameter optimization                </a:t>
          </a:r>
        </a:p>
      </dgm:t>
    </dgm:pt>
    <dgm:pt modelId="{639FBE02-4BC8-4D39-89ED-0503B14ADF60}" type="parTrans" cxnId="{AA24162F-56A7-4307-8FD5-EC910FB4118F}">
      <dgm:prSet/>
      <dgm:spPr/>
      <dgm:t>
        <a:bodyPr/>
        <a:lstStyle/>
        <a:p>
          <a:endParaRPr lang="it-IT"/>
        </a:p>
      </dgm:t>
    </dgm:pt>
    <dgm:pt modelId="{E035DB6B-E217-454C-B6A8-BF3616C51DA3}" type="sibTrans" cxnId="{AA24162F-56A7-4307-8FD5-EC910FB4118F}">
      <dgm:prSet/>
      <dgm:spPr/>
      <dgm:t>
        <a:bodyPr/>
        <a:lstStyle/>
        <a:p>
          <a:endParaRPr lang="it-IT"/>
        </a:p>
      </dgm:t>
    </dgm:pt>
    <dgm:pt modelId="{F243E139-6491-4390-9E41-6A5D932698DE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600" dirty="0"/>
            <a:t>Model Evaluation</a:t>
          </a:r>
        </a:p>
      </dgm:t>
    </dgm:pt>
    <dgm:pt modelId="{A14606E8-C780-49FE-8C5F-7EC04A3DA589}" type="parTrans" cxnId="{6B17B177-80C3-43BA-9066-859DB01CCA17}">
      <dgm:prSet/>
      <dgm:spPr/>
      <dgm:t>
        <a:bodyPr/>
        <a:lstStyle/>
        <a:p>
          <a:endParaRPr lang="it-IT"/>
        </a:p>
      </dgm:t>
    </dgm:pt>
    <dgm:pt modelId="{5607155F-0281-4B27-9D76-48BBCDD40E66}" type="sibTrans" cxnId="{6B17B177-80C3-43BA-9066-859DB01CCA17}">
      <dgm:prSet/>
      <dgm:spPr/>
      <dgm:t>
        <a:bodyPr/>
        <a:lstStyle/>
        <a:p>
          <a:endParaRPr lang="it-IT"/>
        </a:p>
      </dgm:t>
    </dgm:pt>
    <dgm:pt modelId="{83188816-66BD-4CFF-8B62-3F069200DA5F}" type="pres">
      <dgm:prSet presAssocID="{FD372E67-8F69-4C72-BD7B-A5995A7609C9}" presName="Name0" presStyleCnt="0">
        <dgm:presLayoutVars>
          <dgm:dir/>
          <dgm:animLvl val="lvl"/>
          <dgm:resizeHandles val="exact"/>
        </dgm:presLayoutVars>
      </dgm:prSet>
      <dgm:spPr/>
    </dgm:pt>
    <dgm:pt modelId="{C94DC20F-B9A7-4D58-99CD-4E10D7CC746F}" type="pres">
      <dgm:prSet presAssocID="{A148D0F3-112C-4B04-9B75-0D62A0D5E47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BA6E91-ADC7-4906-ADB0-7866F608F2C3}" type="pres">
      <dgm:prSet presAssocID="{5AAE6A7E-18AE-4753-80F4-C6227F127319}" presName="parTxOnlySpace" presStyleCnt="0"/>
      <dgm:spPr/>
    </dgm:pt>
    <dgm:pt modelId="{66A3A07B-4F59-4D49-937F-F2523A5F10CF}" type="pres">
      <dgm:prSet presAssocID="{4D6D11DC-C0CB-4D04-A2AE-850D207460E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5FE84D0-B832-4A99-83F6-EEC5190B61B6}" type="pres">
      <dgm:prSet presAssocID="{F90615B8-A6CB-4E1B-9AF1-440AA9572E7B}" presName="parTxOnlySpace" presStyleCnt="0"/>
      <dgm:spPr/>
    </dgm:pt>
    <dgm:pt modelId="{ED9A70CE-C6B0-4BDD-A4D7-5F79E6C2EC8D}" type="pres">
      <dgm:prSet presAssocID="{0E227DDC-FF90-4947-B5F5-6C56DA25D52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640BA9-BC7A-4CC0-8A92-6F77B3AE15A0}" type="pres">
      <dgm:prSet presAssocID="{E035DB6B-E217-454C-B6A8-BF3616C51DA3}" presName="parTxOnlySpace" presStyleCnt="0"/>
      <dgm:spPr/>
    </dgm:pt>
    <dgm:pt modelId="{84FECD98-56F7-41CB-A6C4-3B6AF1E389CC}" type="pres">
      <dgm:prSet presAssocID="{F243E139-6491-4390-9E41-6A5D932698DE}" presName="parTxOnly" presStyleLbl="node1" presStyleIdx="3" presStyleCnt="4" custLinFactNeighborX="-12499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5929BE01-E136-4D4B-90E0-E69DADE70BC6}" type="presOf" srcId="{4D6D11DC-C0CB-4D04-A2AE-850D207460EF}" destId="{66A3A07B-4F59-4D49-937F-F2523A5F10CF}" srcOrd="0" destOrd="0" presId="urn:microsoft.com/office/officeart/2005/8/layout/chevron1"/>
    <dgm:cxn modelId="{AA24162F-56A7-4307-8FD5-EC910FB4118F}" srcId="{FD372E67-8F69-4C72-BD7B-A5995A7609C9}" destId="{0E227DDC-FF90-4947-B5F5-6C56DA25D520}" srcOrd="2" destOrd="0" parTransId="{639FBE02-4BC8-4D39-89ED-0503B14ADF60}" sibTransId="{E035DB6B-E217-454C-B6A8-BF3616C51DA3}"/>
    <dgm:cxn modelId="{C8DAC55C-D105-4231-B4E5-03B4BF32DAA4}" type="presOf" srcId="{F243E139-6491-4390-9E41-6A5D932698DE}" destId="{84FECD98-56F7-41CB-A6C4-3B6AF1E389CC}" srcOrd="0" destOrd="0" presId="urn:microsoft.com/office/officeart/2005/8/layout/chevron1"/>
    <dgm:cxn modelId="{7D406762-278F-4A65-A75B-9E1D22924B1F}" type="presOf" srcId="{FD372E67-8F69-4C72-BD7B-A5995A7609C9}" destId="{83188816-66BD-4CFF-8B62-3F069200DA5F}" srcOrd="0" destOrd="0" presId="urn:microsoft.com/office/officeart/2005/8/layout/chevron1"/>
    <dgm:cxn modelId="{BFE65571-FE74-44B3-8FBE-6EF0A1AE3E52}" type="presOf" srcId="{0E227DDC-FF90-4947-B5F5-6C56DA25D520}" destId="{ED9A70CE-C6B0-4BDD-A4D7-5F79E6C2EC8D}" srcOrd="0" destOrd="0" presId="urn:microsoft.com/office/officeart/2005/8/layout/chevron1"/>
    <dgm:cxn modelId="{6B17B177-80C3-43BA-9066-859DB01CCA17}" srcId="{FD372E67-8F69-4C72-BD7B-A5995A7609C9}" destId="{F243E139-6491-4390-9E41-6A5D932698DE}" srcOrd="3" destOrd="0" parTransId="{A14606E8-C780-49FE-8C5F-7EC04A3DA589}" sibTransId="{5607155F-0281-4B27-9D76-48BBCDD40E66}"/>
    <dgm:cxn modelId="{DD4AB99F-7554-42C5-99B6-B04C90380EBB}" type="presOf" srcId="{A148D0F3-112C-4B04-9B75-0D62A0D5E47D}" destId="{C94DC20F-B9A7-4D58-99CD-4E10D7CC746F}" srcOrd="0" destOrd="0" presId="urn:microsoft.com/office/officeart/2005/8/layout/chevron1"/>
    <dgm:cxn modelId="{299DC9C2-F34B-42A6-9358-03F607070146}" srcId="{FD372E67-8F69-4C72-BD7B-A5995A7609C9}" destId="{A148D0F3-112C-4B04-9B75-0D62A0D5E47D}" srcOrd="0" destOrd="0" parTransId="{CC2C15DA-22A6-404D-8F0E-3ED83C8A68F8}" sibTransId="{5AAE6A7E-18AE-4753-80F4-C6227F127319}"/>
    <dgm:cxn modelId="{F01C97FF-A34E-471D-8F62-41798CA13682}" srcId="{FD372E67-8F69-4C72-BD7B-A5995A7609C9}" destId="{4D6D11DC-C0CB-4D04-A2AE-850D207460EF}" srcOrd="1" destOrd="0" parTransId="{70CB3C72-E64D-444F-A3E0-DC53A7966BF8}" sibTransId="{F90615B8-A6CB-4E1B-9AF1-440AA9572E7B}"/>
    <dgm:cxn modelId="{E56B265B-6E8F-4B58-BE99-5533A0C01C36}" type="presParOf" srcId="{83188816-66BD-4CFF-8B62-3F069200DA5F}" destId="{C94DC20F-B9A7-4D58-99CD-4E10D7CC746F}" srcOrd="0" destOrd="0" presId="urn:microsoft.com/office/officeart/2005/8/layout/chevron1"/>
    <dgm:cxn modelId="{1EAFD1AA-E6C8-4BCD-9E26-452B9BF1F23F}" type="presParOf" srcId="{83188816-66BD-4CFF-8B62-3F069200DA5F}" destId="{3EBA6E91-ADC7-4906-ADB0-7866F608F2C3}" srcOrd="1" destOrd="0" presId="urn:microsoft.com/office/officeart/2005/8/layout/chevron1"/>
    <dgm:cxn modelId="{8CDEB5EF-4951-463C-8A0E-2E070CD82A59}" type="presParOf" srcId="{83188816-66BD-4CFF-8B62-3F069200DA5F}" destId="{66A3A07B-4F59-4D49-937F-F2523A5F10CF}" srcOrd="2" destOrd="0" presId="urn:microsoft.com/office/officeart/2005/8/layout/chevron1"/>
    <dgm:cxn modelId="{E10D4BB8-0523-408F-BE4A-6253241656A2}" type="presParOf" srcId="{83188816-66BD-4CFF-8B62-3F069200DA5F}" destId="{05FE84D0-B832-4A99-83F6-EEC5190B61B6}" srcOrd="3" destOrd="0" presId="urn:microsoft.com/office/officeart/2005/8/layout/chevron1"/>
    <dgm:cxn modelId="{1132A682-9BD7-43F3-B79B-C9AF1B1380E8}" type="presParOf" srcId="{83188816-66BD-4CFF-8B62-3F069200DA5F}" destId="{ED9A70CE-C6B0-4BDD-A4D7-5F79E6C2EC8D}" srcOrd="4" destOrd="0" presId="urn:microsoft.com/office/officeart/2005/8/layout/chevron1"/>
    <dgm:cxn modelId="{14C4FCAA-EB80-4DB7-B133-FBE2294EF698}" type="presParOf" srcId="{83188816-66BD-4CFF-8B62-3F069200DA5F}" destId="{39640BA9-BC7A-4CC0-8A92-6F77B3AE15A0}" srcOrd="5" destOrd="0" presId="urn:microsoft.com/office/officeart/2005/8/layout/chevron1"/>
    <dgm:cxn modelId="{99FA8421-65AE-4C34-B5F8-DA5FED44DF00}" type="presParOf" srcId="{83188816-66BD-4CFF-8B62-3F069200DA5F}" destId="{84FECD98-56F7-41CB-A6C4-3B6AF1E389C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2CA7-3EA0-4863-A9A5-A56FB67DDC27}">
      <dsp:nvSpPr>
        <dsp:cNvPr id="0" name=""/>
        <dsp:cNvSpPr/>
      </dsp:nvSpPr>
      <dsp:spPr>
        <a:xfrm>
          <a:off x="-5012260" y="-767943"/>
          <a:ext cx="5969280" cy="5969280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92770-E580-455A-B6A9-F2A3A54EF99B}">
      <dsp:nvSpPr>
        <dsp:cNvPr id="0" name=""/>
        <dsp:cNvSpPr/>
      </dsp:nvSpPr>
      <dsp:spPr>
        <a:xfrm>
          <a:off x="615515" y="443339"/>
          <a:ext cx="6197851" cy="8866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80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Un’azienda </a:t>
          </a:r>
          <a:r>
            <a:rPr lang="it-IT" sz="1400" b="1" kern="1200" dirty="0"/>
            <a:t>quotata</a:t>
          </a:r>
          <a:r>
            <a:rPr lang="it-IT" sz="1400" kern="1200" dirty="0"/>
            <a:t> in </a:t>
          </a:r>
          <a:r>
            <a:rPr lang="it-IT" sz="1400" b="1" kern="1200" dirty="0"/>
            <a:t>borsa</a:t>
          </a:r>
          <a:r>
            <a:rPr lang="it-IT" sz="1400" kern="1200" dirty="0"/>
            <a:t> è soggetta alla necessità di rendicontare un </a:t>
          </a:r>
          <a:r>
            <a:rPr lang="it-IT" sz="1400" b="1" kern="1200" dirty="0"/>
            <a:t>bilancio</a:t>
          </a:r>
          <a:r>
            <a:rPr lang="it-IT" sz="1400" kern="1200" dirty="0"/>
            <a:t> mensile.</a:t>
          </a:r>
        </a:p>
      </dsp:txBody>
      <dsp:txXfrm>
        <a:off x="615515" y="443339"/>
        <a:ext cx="6197851" cy="886678"/>
      </dsp:txXfrm>
    </dsp:sp>
    <dsp:sp modelId="{9DEEB478-3062-4CC8-B57C-914143173AEF}">
      <dsp:nvSpPr>
        <dsp:cNvPr id="0" name=""/>
        <dsp:cNvSpPr/>
      </dsp:nvSpPr>
      <dsp:spPr>
        <a:xfrm>
          <a:off x="61340" y="332504"/>
          <a:ext cx="1108348" cy="1108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919DF-AB5F-4E05-B7D1-6E34D4DF2F51}">
      <dsp:nvSpPr>
        <dsp:cNvPr id="0" name=""/>
        <dsp:cNvSpPr/>
      </dsp:nvSpPr>
      <dsp:spPr>
        <a:xfrm>
          <a:off x="937822" y="1773357"/>
          <a:ext cx="5875543" cy="8866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80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400" kern="1200" dirty="0"/>
            <a:t>Richiede una pianificazione accurata delle </a:t>
          </a:r>
          <a:r>
            <a:rPr lang="it-IT" sz="1400" b="1" kern="1200" dirty="0"/>
            <a:t>risorse</a:t>
          </a:r>
          <a:r>
            <a:rPr lang="it-IT" sz="1400" kern="1200" dirty="0"/>
            <a:t> e delle </a:t>
          </a:r>
          <a:r>
            <a:rPr lang="it-IT" sz="1400" b="1" kern="1200" dirty="0"/>
            <a:t>attività</a:t>
          </a:r>
          <a:r>
            <a:rPr lang="it-IT" sz="1400" kern="1200" dirty="0"/>
            <a:t> da portare a termine. </a:t>
          </a:r>
        </a:p>
      </dsp:txBody>
      <dsp:txXfrm>
        <a:off x="937822" y="1773357"/>
        <a:ext cx="5875543" cy="886678"/>
      </dsp:txXfrm>
    </dsp:sp>
    <dsp:sp modelId="{9F0ED7CA-A5F0-4FCA-9E30-7F254246DA0C}">
      <dsp:nvSpPr>
        <dsp:cNvPr id="0" name=""/>
        <dsp:cNvSpPr/>
      </dsp:nvSpPr>
      <dsp:spPr>
        <a:xfrm>
          <a:off x="383648" y="1662522"/>
          <a:ext cx="1108348" cy="1108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796B5-D872-42D4-99B1-7A80B3D19F01}">
      <dsp:nvSpPr>
        <dsp:cNvPr id="0" name=""/>
        <dsp:cNvSpPr/>
      </dsp:nvSpPr>
      <dsp:spPr>
        <a:xfrm>
          <a:off x="615515" y="3103375"/>
          <a:ext cx="6197851" cy="8866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801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Questo processo implica un alto numero di </a:t>
          </a:r>
          <a:r>
            <a:rPr lang="it-IT" sz="1400" b="1" kern="1200" dirty="0"/>
            <a:t>transazioni</a:t>
          </a:r>
          <a:r>
            <a:rPr lang="it-IT" sz="1400" kern="1200" dirty="0"/>
            <a:t> registrate all’interno del sistema </a:t>
          </a:r>
          <a:r>
            <a:rPr lang="it-IT" sz="1400" b="1" kern="1200" dirty="0"/>
            <a:t>ERP</a:t>
          </a:r>
          <a:r>
            <a:rPr lang="it-IT" sz="1400" kern="1200" dirty="0"/>
            <a:t>.</a:t>
          </a:r>
        </a:p>
      </dsp:txBody>
      <dsp:txXfrm>
        <a:off x="615515" y="3103375"/>
        <a:ext cx="6197851" cy="886678"/>
      </dsp:txXfrm>
    </dsp:sp>
    <dsp:sp modelId="{E530B008-AD11-4AB4-9F60-A53D37B4C63C}">
      <dsp:nvSpPr>
        <dsp:cNvPr id="0" name=""/>
        <dsp:cNvSpPr/>
      </dsp:nvSpPr>
      <dsp:spPr>
        <a:xfrm>
          <a:off x="61340" y="2992540"/>
          <a:ext cx="1108348" cy="11083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6BA5D-D838-45DA-B1A3-644B6B014218}">
      <dsp:nvSpPr>
        <dsp:cNvPr id="0" name=""/>
        <dsp:cNvSpPr/>
      </dsp:nvSpPr>
      <dsp:spPr>
        <a:xfrm>
          <a:off x="542162" y="1145389"/>
          <a:ext cx="1031811" cy="1008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3B0D3-82EF-4BDF-B9CD-CA1074AB7179}">
      <dsp:nvSpPr>
        <dsp:cNvPr id="0" name=""/>
        <dsp:cNvSpPr/>
      </dsp:nvSpPr>
      <dsp:spPr>
        <a:xfrm>
          <a:off x="1262" y="2136031"/>
          <a:ext cx="2113611" cy="688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fatture fornitore</a:t>
          </a:r>
        </a:p>
      </dsp:txBody>
      <dsp:txXfrm>
        <a:off x="1262" y="2136031"/>
        <a:ext cx="2113611" cy="688157"/>
      </dsp:txXfrm>
    </dsp:sp>
    <dsp:sp modelId="{10AB05B9-828B-4EAF-AC59-22F2E25D7396}">
      <dsp:nvSpPr>
        <dsp:cNvPr id="0" name=""/>
        <dsp:cNvSpPr/>
      </dsp:nvSpPr>
      <dsp:spPr>
        <a:xfrm>
          <a:off x="2780504" y="1079999"/>
          <a:ext cx="1031811" cy="10082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A062B-661F-4A2B-8732-05CFDE3A4427}">
      <dsp:nvSpPr>
        <dsp:cNvPr id="0" name=""/>
        <dsp:cNvSpPr/>
      </dsp:nvSpPr>
      <dsp:spPr>
        <a:xfrm>
          <a:off x="2369715" y="2169489"/>
          <a:ext cx="1875190" cy="949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fatture di vendita</a:t>
          </a:r>
        </a:p>
      </dsp:txBody>
      <dsp:txXfrm>
        <a:off x="2369715" y="2169489"/>
        <a:ext cx="1875190" cy="949717"/>
      </dsp:txXfrm>
    </dsp:sp>
    <dsp:sp modelId="{B968CAE7-BC2D-4210-94CE-9FCB355F4780}">
      <dsp:nvSpPr>
        <dsp:cNvPr id="0" name=""/>
        <dsp:cNvSpPr/>
      </dsp:nvSpPr>
      <dsp:spPr>
        <a:xfrm>
          <a:off x="5108316" y="1178034"/>
          <a:ext cx="1031811" cy="10082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C0103-73CD-4777-A655-DEA4C3C0243A}">
      <dsp:nvSpPr>
        <dsp:cNvPr id="0" name=""/>
        <dsp:cNvSpPr/>
      </dsp:nvSpPr>
      <dsp:spPr>
        <a:xfrm>
          <a:off x="4442804" y="2239653"/>
          <a:ext cx="2292552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acquisizioni di beni </a:t>
          </a:r>
        </a:p>
      </dsp:txBody>
      <dsp:txXfrm>
        <a:off x="4442804" y="2239653"/>
        <a:ext cx="2292552" cy="557578"/>
      </dsp:txXfrm>
    </dsp:sp>
    <dsp:sp modelId="{43BFAC01-68CD-4E3C-B2C9-BE6D1694DAA8}">
      <dsp:nvSpPr>
        <dsp:cNvPr id="0" name=""/>
        <dsp:cNvSpPr/>
      </dsp:nvSpPr>
      <dsp:spPr>
        <a:xfrm>
          <a:off x="7725825" y="1155203"/>
          <a:ext cx="1031811" cy="10082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D89AD-073F-4384-8C3B-53C7F82EED43}">
      <dsp:nvSpPr>
        <dsp:cNvPr id="0" name=""/>
        <dsp:cNvSpPr/>
      </dsp:nvSpPr>
      <dsp:spPr>
        <a:xfrm>
          <a:off x="7014438" y="2165472"/>
          <a:ext cx="2454584" cy="648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Registrare scritture di assestamento</a:t>
          </a:r>
        </a:p>
      </dsp:txBody>
      <dsp:txXfrm>
        <a:off x="7014438" y="2165472"/>
        <a:ext cx="2454584" cy="648903"/>
      </dsp:txXfrm>
    </dsp:sp>
    <dsp:sp modelId="{8AAD9498-CA74-46C0-8C43-45A0F6177C72}">
      <dsp:nvSpPr>
        <dsp:cNvPr id="0" name=""/>
        <dsp:cNvSpPr/>
      </dsp:nvSpPr>
      <dsp:spPr>
        <a:xfrm>
          <a:off x="10219635" y="1178034"/>
          <a:ext cx="1031811" cy="10082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E7775-98E9-4015-B7E8-AD2C4B39487E}">
      <dsp:nvSpPr>
        <dsp:cNvPr id="0" name=""/>
        <dsp:cNvSpPr/>
      </dsp:nvSpPr>
      <dsp:spPr>
        <a:xfrm>
          <a:off x="9712963" y="2147335"/>
          <a:ext cx="2045154" cy="557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Ammortamento mensile dei beni</a:t>
          </a:r>
        </a:p>
      </dsp:txBody>
      <dsp:txXfrm>
        <a:off x="9712963" y="2147335"/>
        <a:ext cx="2045154" cy="557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DC20F-B9A7-4D58-99CD-4E10D7CC746F}">
      <dsp:nvSpPr>
        <dsp:cNvPr id="0" name=""/>
        <dsp:cNvSpPr/>
      </dsp:nvSpPr>
      <dsp:spPr>
        <a:xfrm>
          <a:off x="5184" y="1218139"/>
          <a:ext cx="3017738" cy="120709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EDA</a:t>
          </a:r>
        </a:p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Preprocessing</a:t>
          </a:r>
        </a:p>
      </dsp:txBody>
      <dsp:txXfrm>
        <a:off x="608732" y="1218139"/>
        <a:ext cx="1810643" cy="1207095"/>
      </dsp:txXfrm>
    </dsp:sp>
    <dsp:sp modelId="{66A3A07B-4F59-4D49-937F-F2523A5F10CF}">
      <dsp:nvSpPr>
        <dsp:cNvPr id="0" name=""/>
        <dsp:cNvSpPr/>
      </dsp:nvSpPr>
      <dsp:spPr>
        <a:xfrm>
          <a:off x="2721148" y="1218139"/>
          <a:ext cx="3017738" cy="1207095"/>
        </a:xfrm>
        <a:prstGeom prst="chevron">
          <a:avLst/>
        </a:prstGeom>
        <a:solidFill>
          <a:schemeClr val="accent3">
            <a:hueOff val="-411354"/>
            <a:satOff val="-7224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Model selection</a:t>
          </a:r>
        </a:p>
      </dsp:txBody>
      <dsp:txXfrm>
        <a:off x="3324696" y="1218139"/>
        <a:ext cx="1810643" cy="1207095"/>
      </dsp:txXfrm>
    </dsp:sp>
    <dsp:sp modelId="{ED9A70CE-C6B0-4BDD-A4D7-5F79E6C2EC8D}">
      <dsp:nvSpPr>
        <dsp:cNvPr id="0" name=""/>
        <dsp:cNvSpPr/>
      </dsp:nvSpPr>
      <dsp:spPr>
        <a:xfrm>
          <a:off x="5437113" y="1218139"/>
          <a:ext cx="3017738" cy="1207095"/>
        </a:xfrm>
        <a:prstGeom prst="chevron">
          <a:avLst/>
        </a:prstGeom>
        <a:solidFill>
          <a:schemeClr val="accent3">
            <a:hueOff val="-822709"/>
            <a:satOff val="-14447"/>
            <a:lumOff val="-2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Hyperparameter optimization                </a:t>
          </a:r>
        </a:p>
      </dsp:txBody>
      <dsp:txXfrm>
        <a:off x="6040661" y="1218139"/>
        <a:ext cx="1810643" cy="1207095"/>
      </dsp:txXfrm>
    </dsp:sp>
    <dsp:sp modelId="{84FECD98-56F7-41CB-A6C4-3B6AF1E389CC}">
      <dsp:nvSpPr>
        <dsp:cNvPr id="0" name=""/>
        <dsp:cNvSpPr/>
      </dsp:nvSpPr>
      <dsp:spPr>
        <a:xfrm>
          <a:off x="8115358" y="1218139"/>
          <a:ext cx="3017738" cy="1207095"/>
        </a:xfrm>
        <a:prstGeom prst="chevron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Model Evaluation</a:t>
          </a:r>
        </a:p>
      </dsp:txBody>
      <dsp:txXfrm>
        <a:off x="8718906" y="1218139"/>
        <a:ext cx="1810643" cy="1207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75A16-D73A-4FA2-8460-4D98611F2887}" type="datetimeFigureOut">
              <a:rPr lang="it-IT" smtClean="0"/>
              <a:t>15/04/2024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3ACA3-F40A-4318-989D-E684719194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163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5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73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28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3ACA3-F40A-4318-989D-E6847191944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8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39E87-54E7-4FF4-B39E-952D39B43CEE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1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B052-1AF3-4EE4-94F8-043828C605DA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9987-6DEC-42EC-AB46-439F38728E88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8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86BC6-29DE-42B2-BD18-FFC128C4EBAC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4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4A43D-8870-43FB-8170-2ED6C81088B5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4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5344-0FEC-4411-9A2A-2990DC9CDB1D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29E6-A02C-4C66-B998-A0DF2080DEDA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4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57E3-1FAE-44EC-9DB4-DE6C3F54A3BB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FCE8-98C5-4656-B5A3-D5A14BA9FDAB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0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32FFCC-AB90-4E81-A00F-2A291EAD6310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2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21FC-EF6D-4EBC-A3FE-F18C97F3ACF8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7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A738EF-2542-4AE5-B80D-E3DB34695625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98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30.png"/><Relationship Id="rId5" Type="http://schemas.openxmlformats.org/officeDocument/2006/relationships/diagramData" Target="../diagrams/data3.xml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jp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8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3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9EC35-F80E-D713-B061-794198294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120" y="2929780"/>
            <a:ext cx="7899757" cy="99844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it-IT" sz="21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Progettazione e sviluppo di un servizio software per l’ottimizzazione del processo di chiusura contabile aziendale</a:t>
            </a:r>
            <a:endParaRPr lang="it-IT" sz="21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8B759373-C96C-7386-DFC3-5CF0A0223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45" y="778164"/>
            <a:ext cx="1507836" cy="15078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3A0AA9-AAFC-325B-93D0-5B8D36C08AE5}"/>
              </a:ext>
            </a:extLst>
          </p:cNvPr>
          <p:cNvSpPr txBox="1"/>
          <p:nvPr/>
        </p:nvSpPr>
        <p:spPr>
          <a:xfrm>
            <a:off x="2986808" y="2436276"/>
            <a:ext cx="602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Corso di Laurea Magistrale in Ingegneria Informatica e Robotica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DF1B556-E8C0-2FE6-095F-0297AFC393F1}"/>
              </a:ext>
            </a:extLst>
          </p:cNvPr>
          <p:cNvSpPr txBox="1"/>
          <p:nvPr/>
        </p:nvSpPr>
        <p:spPr>
          <a:xfrm>
            <a:off x="2992732" y="289334"/>
            <a:ext cx="602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+mj-lt"/>
              </a:rPr>
              <a:t>UNIVERSIT</a:t>
            </a:r>
            <a:r>
              <a:rPr lang="it-IT" sz="1400" b="0" i="0" dirty="0">
                <a:effectLst/>
                <a:latin typeface="+mj-lt"/>
              </a:rPr>
              <a:t>À DEGLI STUDI DI PERUGIA</a:t>
            </a:r>
            <a:endParaRPr lang="it-IT" sz="1400" dirty="0">
              <a:latin typeface="+mj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58AE75-D0A6-B611-B3DC-E57C61834125}"/>
              </a:ext>
            </a:extLst>
          </p:cNvPr>
          <p:cNvSpPr txBox="1"/>
          <p:nvPr/>
        </p:nvSpPr>
        <p:spPr>
          <a:xfrm>
            <a:off x="2051296" y="4918094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Laureando:</a:t>
            </a:r>
          </a:p>
          <a:p>
            <a:pPr algn="ctr"/>
            <a:r>
              <a:rPr lang="it-IT" sz="1600" dirty="0"/>
              <a:t>Gianluca Coletta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72026B-CD34-CEA0-1133-11079E194B32}"/>
              </a:ext>
            </a:extLst>
          </p:cNvPr>
          <p:cNvSpPr txBox="1"/>
          <p:nvPr/>
        </p:nvSpPr>
        <p:spPr>
          <a:xfrm>
            <a:off x="8235826" y="4918094"/>
            <a:ext cx="239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Relatore:</a:t>
            </a:r>
          </a:p>
          <a:p>
            <a:pPr algn="ctr"/>
            <a:r>
              <a:rPr lang="it-IT" sz="1600" dirty="0"/>
              <a:t>Fabrizio Montecchiani</a:t>
            </a:r>
          </a:p>
        </p:txBody>
      </p:sp>
      <p:pic>
        <p:nvPicPr>
          <p:cNvPr id="12" name="Immagine 11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75673900-3C3E-6DC7-5BBA-DE5749A2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95" y="5563945"/>
            <a:ext cx="1486008" cy="5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10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Attività sperimentale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F513EE1-DBF5-C177-8BBC-3A6D45BB12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12140"/>
              </p:ext>
            </p:extLst>
          </p:nvPr>
        </p:nvGraphicFramePr>
        <p:xfrm>
          <a:off x="508000" y="2098727"/>
          <a:ext cx="11176000" cy="364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Immagine 10" descr="Immagine che contiene Elementi grafici, grafica, schermata, Carattere&#10;&#10;Descrizione generata automaticamente">
            <a:extLst>
              <a:ext uri="{FF2B5EF4-FFF2-40B4-BE49-F238E27FC236}">
                <a16:creationId xmlns:a16="http://schemas.microsoft.com/office/drawing/2014/main" id="{AE00A43E-AB5C-0414-A0B2-9B46712C0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45" y="2178285"/>
            <a:ext cx="875116" cy="875116"/>
          </a:xfrm>
          <a:prstGeom prst="rect">
            <a:avLst/>
          </a:prstGeom>
        </p:spPr>
      </p:pic>
      <p:pic>
        <p:nvPicPr>
          <p:cNvPr id="18" name="Immagine 17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0A560BBC-5C34-F5BD-F5C9-309AC2527B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49" y="2060309"/>
            <a:ext cx="1309832" cy="1309832"/>
          </a:xfrm>
          <a:prstGeom prst="rect">
            <a:avLst/>
          </a:prstGeom>
        </p:spPr>
      </p:pic>
      <p:pic>
        <p:nvPicPr>
          <p:cNvPr id="20" name="Immagine 19" descr="Immagine che contiene Elementi grafici, Carattere, logo, simbolo&#10;&#10;Descrizione generata automaticamente">
            <a:extLst>
              <a:ext uri="{FF2B5EF4-FFF2-40B4-BE49-F238E27FC236}">
                <a16:creationId xmlns:a16="http://schemas.microsoft.com/office/drawing/2014/main" id="{AAD36E63-047D-2C53-86FE-36DA26E03A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00" y="2277825"/>
            <a:ext cx="874800" cy="874800"/>
          </a:xfrm>
          <a:prstGeom prst="rect">
            <a:avLst/>
          </a:prstGeom>
        </p:spPr>
      </p:pic>
      <p:pic>
        <p:nvPicPr>
          <p:cNvPr id="22" name="Immagine 21" descr="Immagine che contiene clipart, Elementi grafici, schermata, simbolo&#10;&#10;Descrizione generata automaticamente">
            <a:extLst>
              <a:ext uri="{FF2B5EF4-FFF2-40B4-BE49-F238E27FC236}">
                <a16:creationId xmlns:a16="http://schemas.microsoft.com/office/drawing/2014/main" id="{4CDC831A-FBEB-9848-F6E1-94D6A97981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419" y="2178601"/>
            <a:ext cx="874800" cy="8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4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11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Preprocessing &amp; EDA</a:t>
            </a:r>
          </a:p>
        </p:txBody>
      </p:sp>
      <p:pic>
        <p:nvPicPr>
          <p:cNvPr id="2" name="Immagine 1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7DCC0794-067F-D9ED-3289-41DE4319F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757845"/>
            <a:ext cx="6166931" cy="301261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D611BE3-8662-A811-DAAF-3BB720AFAF44}"/>
              </a:ext>
            </a:extLst>
          </p:cNvPr>
          <p:cNvSpPr txBox="1"/>
          <p:nvPr/>
        </p:nvSpPr>
        <p:spPr>
          <a:xfrm>
            <a:off x="7038245" y="4809309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Numero di transazioni per ogni sede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00ECA8-CBAF-B4F5-D2E1-A0596718AE3A}"/>
              </a:ext>
            </a:extLst>
          </p:cNvPr>
          <p:cNvSpPr txBox="1"/>
          <p:nvPr/>
        </p:nvSpPr>
        <p:spPr>
          <a:xfrm>
            <a:off x="544856" y="1709928"/>
            <a:ext cx="5096992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Ogni </a:t>
            </a:r>
            <a:r>
              <a:rPr lang="it-IT" sz="1400" b="1" dirty="0"/>
              <a:t>transazione</a:t>
            </a:r>
            <a:r>
              <a:rPr lang="it-IT" sz="1400" dirty="0"/>
              <a:t> è stata assegnata ad un’</a:t>
            </a:r>
            <a:r>
              <a:rPr lang="it-IT" sz="1400" b="1" dirty="0"/>
              <a:t>attività</a:t>
            </a:r>
            <a:r>
              <a:rPr lang="it-IT" sz="1400" dirty="0"/>
              <a:t> di </a:t>
            </a:r>
            <a:r>
              <a:rPr lang="it-IT" sz="1400" b="1" dirty="0"/>
              <a:t>closing</a:t>
            </a:r>
            <a:r>
              <a:rPr lang="it-IT" sz="1400" dirty="0"/>
              <a:t>,</a:t>
            </a:r>
            <a:r>
              <a:rPr lang="it-IT" sz="1400" b="1" dirty="0"/>
              <a:t> </a:t>
            </a:r>
            <a:r>
              <a:rPr lang="it-IT" sz="1400" dirty="0"/>
              <a:t>basando l’etichettatura su due campi:</a:t>
            </a:r>
          </a:p>
          <a:p>
            <a:pPr marL="2571750" lvl="5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Posting Type</a:t>
            </a:r>
          </a:p>
          <a:p>
            <a:pPr marL="2571750" lvl="5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Journal Category		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9D3C140-B9F2-5C50-379E-69BE9706EE41}"/>
              </a:ext>
            </a:extLst>
          </p:cNvPr>
          <p:cNvSpPr txBox="1"/>
          <p:nvPr/>
        </p:nvSpPr>
        <p:spPr>
          <a:xfrm>
            <a:off x="544856" y="3264151"/>
            <a:ext cx="5096992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400" dirty="0"/>
              <a:t>Le transazioni sono state </a:t>
            </a:r>
            <a:r>
              <a:rPr lang="it-IT" sz="1400" b="1" dirty="0"/>
              <a:t>raggruppate</a:t>
            </a:r>
            <a:r>
              <a:rPr lang="it-IT" sz="1400" dirty="0"/>
              <a:t> </a:t>
            </a:r>
            <a:r>
              <a:rPr lang="it-IT" sz="1400" b="1" dirty="0"/>
              <a:t>settimanalmente</a:t>
            </a:r>
            <a:r>
              <a:rPr lang="it-IT" sz="1400" dirty="0"/>
              <a:t>, mantenendo l’informazione sul numero di transazioni per </a:t>
            </a:r>
            <a:r>
              <a:rPr lang="it-IT" sz="1400" b="1" dirty="0"/>
              <a:t>attività</a:t>
            </a:r>
            <a:r>
              <a:rPr lang="it-IT" sz="1400" dirty="0"/>
              <a:t>.	</a:t>
            </a:r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85C74B18-7A82-0D6C-991B-42774E5F4FBF}"/>
              </a:ext>
            </a:extLst>
          </p:cNvPr>
          <p:cNvSpPr/>
          <p:nvPr/>
        </p:nvSpPr>
        <p:spPr>
          <a:xfrm>
            <a:off x="2915044" y="4476267"/>
            <a:ext cx="212204" cy="52271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4FD448F-DA3E-5207-84C2-E5D08A2180A7}"/>
              </a:ext>
            </a:extLst>
          </p:cNvPr>
          <p:cNvSpPr/>
          <p:nvPr/>
        </p:nvSpPr>
        <p:spPr>
          <a:xfrm>
            <a:off x="1178630" y="5045284"/>
            <a:ext cx="3685032" cy="5227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AE11C7A-1B73-07BF-716A-C8B8742B9D74}"/>
              </a:ext>
            </a:extLst>
          </p:cNvPr>
          <p:cNvSpPr txBox="1"/>
          <p:nvPr/>
        </p:nvSpPr>
        <p:spPr>
          <a:xfrm>
            <a:off x="703142" y="5135395"/>
            <a:ext cx="463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Una </a:t>
            </a:r>
            <a:r>
              <a:rPr lang="it-IT" sz="1600" b="1" dirty="0"/>
              <a:t>serie</a:t>
            </a:r>
            <a:r>
              <a:rPr lang="it-IT" sz="1600" dirty="0"/>
              <a:t> </a:t>
            </a:r>
            <a:r>
              <a:rPr lang="it-IT" sz="1600" b="1" dirty="0"/>
              <a:t>temporale</a:t>
            </a:r>
            <a:r>
              <a:rPr lang="it-IT" sz="1600" dirty="0"/>
              <a:t> per </a:t>
            </a:r>
            <a:r>
              <a:rPr lang="it-IT" sz="1600" b="1" dirty="0"/>
              <a:t>filiale</a:t>
            </a:r>
            <a:r>
              <a:rPr lang="it-IT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23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12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Test di stazionarietà</a:t>
            </a:r>
          </a:p>
        </p:txBody>
      </p:sp>
      <p:pic>
        <p:nvPicPr>
          <p:cNvPr id="11" name="Immagine 10" descr="Immagine che contiene calligrafia, Carattere, testo, schermata&#10;&#10;Descrizione generata automaticamente">
            <a:extLst>
              <a:ext uri="{FF2B5EF4-FFF2-40B4-BE49-F238E27FC236}">
                <a16:creationId xmlns:a16="http://schemas.microsoft.com/office/drawing/2014/main" id="{4583E3FE-30B7-CB9B-02BF-B2D905F15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27" y="2943165"/>
            <a:ext cx="4324189" cy="24347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1BC486C-A5E7-8010-9BEB-5AEEB88BBC36}"/>
                  </a:ext>
                </a:extLst>
              </p:cNvPr>
              <p:cNvSpPr txBox="1"/>
              <p:nvPr/>
            </p:nvSpPr>
            <p:spPr>
              <a:xfrm>
                <a:off x="996696" y="1553248"/>
                <a:ext cx="8903762" cy="1153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t-IT" sz="1600" b="1" dirty="0">
                    <a:latin typeface="+mj-lt"/>
                  </a:rPr>
                  <a:t>ADF</a:t>
                </a:r>
                <a:r>
                  <a:rPr lang="it-IT" sz="1600" dirty="0">
                    <a:latin typeface="+mj-lt"/>
                  </a:rPr>
                  <a:t> Test:</a:t>
                </a:r>
              </a:p>
              <a:p>
                <a:pPr marL="742950" lvl="1" indent="-285750" algn="just">
                  <a:lnSpc>
                    <a:spcPct val="150000"/>
                  </a:lnSpc>
                  <a:buBlip>
                    <a:blip r:embed="rId7"/>
                  </a:buBlip>
                </a:pPr>
                <a:r>
                  <a:rPr lang="it-IT" sz="1600" b="1" dirty="0">
                    <a:latin typeface="+mj-lt"/>
                  </a:rPr>
                  <a:t>Ip. nulla </a:t>
                </a:r>
                <a:r>
                  <a:rPr lang="it-IT" sz="1600" dirty="0">
                    <a:latin typeface="+mj-lt"/>
                  </a:rPr>
                  <a:t>(p-value </a:t>
                </a:r>
                <a14:m>
                  <m:oMath xmlns:m="http://schemas.openxmlformats.org/officeDocument/2006/math">
                    <m:r>
                      <a:rPr lang="it-IT" sz="1600">
                        <a:latin typeface="+mj-lt"/>
                      </a:rPr>
                      <m:t>&gt;</m:t>
                    </m:r>
                    <m:r>
                      <a:rPr lang="it-IT" sz="1600" i="1">
                        <a:latin typeface="+mj-lt"/>
                      </a:rPr>
                      <m:t> </m:t>
                    </m:r>
                  </m:oMath>
                </a14:m>
                <a:r>
                  <a:rPr lang="it-IT" sz="1600" dirty="0">
                    <a:latin typeface="+mj-lt"/>
                  </a:rPr>
                  <a:t>0.5): presenza radice unitaria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+mj-lt"/>
                      </a:rPr>
                      <m:t>⇒</m:t>
                    </m:r>
                  </m:oMath>
                </a14:m>
                <a:r>
                  <a:rPr lang="it-IT" sz="1600" dirty="0">
                    <a:latin typeface="+mj-lt"/>
                  </a:rPr>
                  <a:t> serie </a:t>
                </a:r>
                <a:r>
                  <a:rPr lang="it-IT" sz="1600" b="1" dirty="0">
                    <a:latin typeface="+mj-lt"/>
                  </a:rPr>
                  <a:t>non stazionaria</a:t>
                </a:r>
              </a:p>
              <a:p>
                <a:pPr marL="742950" lvl="1" indent="-285750" algn="just">
                  <a:lnSpc>
                    <a:spcPct val="150000"/>
                  </a:lnSpc>
                  <a:buBlip>
                    <a:blip r:embed="rId7"/>
                  </a:buBlip>
                </a:pPr>
                <a:r>
                  <a:rPr lang="it-IT" sz="1600" b="1" dirty="0">
                    <a:latin typeface="+mj-lt"/>
                  </a:rPr>
                  <a:t>Ip. alternativa </a:t>
                </a:r>
                <a:r>
                  <a:rPr lang="it-IT" sz="1600" dirty="0">
                    <a:latin typeface="+mj-lt"/>
                  </a:rPr>
                  <a:t>(p-value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+mj-lt"/>
                      </a:rPr>
                      <m:t>≤</m:t>
                    </m:r>
                    <m:r>
                      <a:rPr lang="it-IT" sz="1600" i="1">
                        <a:latin typeface="+mj-lt"/>
                      </a:rPr>
                      <m:t> </m:t>
                    </m:r>
                  </m:oMath>
                </a14:m>
                <a:r>
                  <a:rPr lang="it-IT" sz="1600" dirty="0">
                    <a:latin typeface="+mj-lt"/>
                  </a:rPr>
                  <a:t>0.5): viceversa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+mj-lt"/>
                      </a:rPr>
                      <m:t>⇒</m:t>
                    </m:r>
                  </m:oMath>
                </a14:m>
                <a:r>
                  <a:rPr lang="it-IT" sz="1600" dirty="0">
                    <a:latin typeface="+mj-lt"/>
                  </a:rPr>
                  <a:t> </a:t>
                </a:r>
                <a:r>
                  <a:rPr lang="it-IT" sz="1600" b="1" dirty="0">
                    <a:latin typeface="+mj-lt"/>
                  </a:rPr>
                  <a:t>serie stazionaria</a:t>
                </a: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1BC486C-A5E7-8010-9BEB-5AEEB88BB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96" y="1553248"/>
                <a:ext cx="8903762" cy="1153008"/>
              </a:xfrm>
              <a:prstGeom prst="rect">
                <a:avLst/>
              </a:prstGeom>
              <a:blipFill>
                <a:blip r:embed="rId8"/>
                <a:stretch>
                  <a:fillRect l="-411" b="-58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2C157230-EDCF-DB6D-E0EC-90CEBD448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16814"/>
              </p:ext>
            </p:extLst>
          </p:nvPr>
        </p:nvGraphicFramePr>
        <p:xfrm>
          <a:off x="1910079" y="3139481"/>
          <a:ext cx="4185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307">
                  <a:extLst>
                    <a:ext uri="{9D8B030D-6E8A-4147-A177-3AD203B41FA5}">
                      <a16:colId xmlns:a16="http://schemas.microsoft.com/office/drawing/2014/main" val="3547326838"/>
                    </a:ext>
                  </a:extLst>
                </a:gridCol>
                <a:gridCol w="1382436">
                  <a:extLst>
                    <a:ext uri="{9D8B030D-6E8A-4147-A177-3AD203B41FA5}">
                      <a16:colId xmlns:a16="http://schemas.microsoft.com/office/drawing/2014/main" val="3630689799"/>
                    </a:ext>
                  </a:extLst>
                </a:gridCol>
                <a:gridCol w="1408178">
                  <a:extLst>
                    <a:ext uri="{9D8B030D-6E8A-4147-A177-3AD203B41FA5}">
                      <a16:colId xmlns:a16="http://schemas.microsoft.com/office/drawing/2014/main" val="350732330"/>
                    </a:ext>
                  </a:extLst>
                </a:gridCol>
              </a:tblGrid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Filiale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Statistica ADF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P-</a:t>
                      </a:r>
                      <a:r>
                        <a:rPr lang="it-IT" sz="1400" dirty="0" err="1"/>
                        <a:t>value</a:t>
                      </a:r>
                      <a:endParaRPr lang="it-IT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147908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Italia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-13.345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5.801e-25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588425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Francia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-4.057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0.0011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321976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Gran Bretagna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-3.170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0.0211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701168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Romania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-4.035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805207"/>
                  </a:ext>
                </a:extLst>
              </a:tr>
              <a:tr h="208844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Polonia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-11.062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4.777e-20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819100"/>
                  </a:ext>
                </a:extLst>
              </a:tr>
            </a:tbl>
          </a:graphicData>
        </a:graphic>
      </p:graphicFrame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D41A23-50A9-372F-4BB0-373B1A069662}"/>
              </a:ext>
            </a:extLst>
          </p:cNvPr>
          <p:cNvSpPr txBox="1"/>
          <p:nvPr/>
        </p:nvSpPr>
        <p:spPr>
          <a:xfrm>
            <a:off x="2160523" y="5273972"/>
            <a:ext cx="368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/>
              <a:t>Risultati ADF test</a:t>
            </a:r>
          </a:p>
        </p:txBody>
      </p:sp>
    </p:spTree>
    <p:extLst>
      <p:ext uri="{BB962C8B-B14F-4D97-AF65-F5344CB8AC3E}">
        <p14:creationId xmlns:p14="http://schemas.microsoft.com/office/powerpoint/2010/main" val="344989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13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23757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72F9-743D-B930-6443-D050CA2F7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B9842-3EE8-6BB9-BAFC-9481E345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 selection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C1E0C3-0F7F-46A2-E04B-B744A3B7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Immagine 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8AE6F25B-DB2A-4AA1-1646-EF8F1A1A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6" name="Immagine 5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50E179A4-5FE9-9ACB-2CA2-38ADC59A7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08F116-E2EF-DC10-F0E4-3C934B958A1A}"/>
              </a:ext>
            </a:extLst>
          </p:cNvPr>
          <p:cNvSpPr txBox="1"/>
          <p:nvPr/>
        </p:nvSpPr>
        <p:spPr>
          <a:xfrm>
            <a:off x="1556657" y="2090057"/>
            <a:ext cx="9078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Modelli considerati: statistici e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Metrica scelta per valutazione modello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Risultati e modello scelto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637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A7F016-6B19-9EFB-D830-A8860EC2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074BF47-32B5-4837-4DA0-427E9C2C3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Temporal</a:t>
            </a:r>
            <a:r>
              <a:rPr lang="it-IT" dirty="0">
                <a:solidFill>
                  <a:schemeClr val="tx1"/>
                </a:solidFill>
              </a:rPr>
              <a:t> Fusion Transformer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73DFB6-4889-1759-A013-261E725F57FD}"/>
              </a:ext>
            </a:extLst>
          </p:cNvPr>
          <p:cNvSpPr txBox="1"/>
          <p:nvPr/>
        </p:nvSpPr>
        <p:spPr>
          <a:xfrm>
            <a:off x="1623527" y="2332653"/>
            <a:ext cx="6111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Spiegazione breve architettura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Ipotesi motivo per cui ha performato meglio rispetto ad altri modelli</a:t>
            </a:r>
          </a:p>
        </p:txBody>
      </p:sp>
      <p:pic>
        <p:nvPicPr>
          <p:cNvPr id="8" name="Immagine 7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FB878535-F640-B374-7C6B-BE625B49E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08" y="2581275"/>
            <a:ext cx="462031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5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3CDA7F-BB32-2E9E-9055-EE16225D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D4CA528-52AA-B34D-DB15-6CB2F5C0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Ottimizzazione </a:t>
            </a:r>
            <a:r>
              <a:rPr lang="it-IT" dirty="0" err="1">
                <a:solidFill>
                  <a:schemeClr val="tx1"/>
                </a:solidFill>
              </a:rPr>
              <a:t>iperparametri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36D21F-9AE0-4FE4-E1A7-4FB4A6C91E35}"/>
              </a:ext>
            </a:extLst>
          </p:cNvPr>
          <p:cNvSpPr txBox="1"/>
          <p:nvPr/>
        </p:nvSpPr>
        <p:spPr>
          <a:xfrm>
            <a:off x="1828800" y="2267339"/>
            <a:ext cx="8154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Spiego ottimizzazione: quali parametri e come avviene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Quali sono i parametri che incidono di più?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707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97BB45-57C2-016C-8005-E1AAFC03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23ADB5-105E-6CA5-27BC-E2B07B77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Prestazioni e risultati finali</a:t>
            </a:r>
          </a:p>
        </p:txBody>
      </p:sp>
      <p:pic>
        <p:nvPicPr>
          <p:cNvPr id="7" name="Immagine 6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2BD1F7FC-0F3D-4250-FD88-9F40AEF9A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474" y="2217666"/>
            <a:ext cx="5642510" cy="1974201"/>
          </a:xfrm>
          <a:prstGeom prst="rect">
            <a:avLst/>
          </a:prstGeom>
        </p:spPr>
      </p:pic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4FDCD4-11C1-04DD-E0AB-296F7096D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4" y="2270633"/>
            <a:ext cx="5396740" cy="18682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F2918B-451B-0FD0-36CE-5214D50B614B}"/>
              </a:ext>
            </a:extLst>
          </p:cNvPr>
          <p:cNvSpPr txBox="1"/>
          <p:nvPr/>
        </p:nvSpPr>
        <p:spPr>
          <a:xfrm>
            <a:off x="1285875" y="4638675"/>
            <a:ext cx="950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Considerazioni e prestazioni sui risultati finali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Altro?</a:t>
            </a:r>
          </a:p>
        </p:txBody>
      </p:sp>
    </p:spTree>
    <p:extLst>
      <p:ext uri="{BB962C8B-B14F-4D97-AF65-F5344CB8AC3E}">
        <p14:creationId xmlns:p14="http://schemas.microsoft.com/office/powerpoint/2010/main" val="123360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269765-181D-18EE-FADC-2E48AAF9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75BF40D-1DBE-298D-AB8F-E9CECF628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>
                <a:solidFill>
                  <a:schemeClr val="tx1"/>
                </a:solidFill>
              </a:rPr>
              <a:t>Architettura servizio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76B4EC-DAF8-607C-40E5-E5E28FFF7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44" y="2072621"/>
            <a:ext cx="5208911" cy="36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1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299A82-9FB4-37E4-BE3B-13E4D91A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D7E4F2D-A68F-B457-F301-B4919A58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Registrazione modello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CC8E2B-CB53-2243-C7B0-DEDECCA97C48}"/>
              </a:ext>
            </a:extLst>
          </p:cNvPr>
          <p:cNvSpPr txBox="1"/>
          <p:nvPr/>
        </p:nvSpPr>
        <p:spPr>
          <a:xfrm>
            <a:off x="1950098" y="2118049"/>
            <a:ext cx="7520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Spiegazione script </a:t>
            </a:r>
            <a:r>
              <a:rPr lang="it-IT" dirty="0" err="1"/>
              <a:t>py</a:t>
            </a:r>
            <a:r>
              <a:rPr lang="it-IT" dirty="0"/>
              <a:t> per registrare il modello prima di distribuirlo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63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APSIA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C773F8B-9E15-F062-BCEB-3722F3CF4B93}"/>
              </a:ext>
            </a:extLst>
          </p:cNvPr>
          <p:cNvSpPr txBox="1"/>
          <p:nvPr/>
        </p:nvSpPr>
        <p:spPr>
          <a:xfrm>
            <a:off x="1066800" y="1696892"/>
            <a:ext cx="10145683" cy="294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dirty="0"/>
              <a:t>Azienda che si occupa di </a:t>
            </a:r>
            <a:r>
              <a:rPr lang="it-IT" b="1" dirty="0"/>
              <a:t>trasformazione digitale</a:t>
            </a:r>
            <a:r>
              <a:rPr lang="it-IT" dirty="0"/>
              <a:t>, fornendo i servizi necessari per aver successo nei </a:t>
            </a:r>
            <a:r>
              <a:rPr lang="it-IT" b="1" dirty="0"/>
              <a:t>progetti cloud</a:t>
            </a:r>
            <a:r>
              <a:rPr lang="it-IT" dirty="0"/>
              <a:t>.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dirty="0"/>
              <a:t>In particolare si focalizza su sistemi </a:t>
            </a:r>
            <a:r>
              <a:rPr lang="it-IT" b="1" dirty="0"/>
              <a:t>ERP</a:t>
            </a:r>
            <a:r>
              <a:rPr lang="it-IT" dirty="0"/>
              <a:t>, tra cui ritroviamo anche il sistema Microsoft Dynamics 365 Finance and Operations.</a:t>
            </a:r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endParaRPr lang="it-IT" dirty="0"/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dirty="0"/>
              <a:t>Partener </a:t>
            </a:r>
            <a:r>
              <a:rPr lang="it-IT" b="1" dirty="0"/>
              <a:t>Microsoft</a:t>
            </a:r>
            <a:r>
              <a:rPr lang="it-IT" dirty="0"/>
              <a:t>.</a:t>
            </a:r>
          </a:p>
        </p:txBody>
      </p:sp>
      <p:pic>
        <p:nvPicPr>
          <p:cNvPr id="12" name="Immagine 11" descr="Immagine che contiene schermata, Elementi grafici, grafica, Carattere&#10;&#10;Descrizione generata automaticamente">
            <a:extLst>
              <a:ext uri="{FF2B5EF4-FFF2-40B4-BE49-F238E27FC236}">
                <a16:creationId xmlns:a16="http://schemas.microsoft.com/office/drawing/2014/main" id="{D95AA3E7-621E-4E12-B0AF-DBEC95C1E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6" y="4720769"/>
            <a:ext cx="2523468" cy="1419451"/>
          </a:xfrm>
          <a:prstGeom prst="rect">
            <a:avLst/>
          </a:prstGeom>
        </p:spPr>
      </p:pic>
      <p:pic>
        <p:nvPicPr>
          <p:cNvPr id="13" name="Immagine 12" descr="Immagine che contiene logo&#10;&#10;Descrizione generata automaticamente">
            <a:extLst>
              <a:ext uri="{FF2B5EF4-FFF2-40B4-BE49-F238E27FC236}">
                <a16:creationId xmlns:a16="http://schemas.microsoft.com/office/drawing/2014/main" id="{83CA03DE-A824-C3B5-71E7-E4461BACD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304" y="4815734"/>
            <a:ext cx="2743200" cy="12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4E282F-5C66-A373-D23D-D1D36502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3866DF8-A1B3-4B47-146F-93607908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Creazione servizio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FB8EB9-EE00-8103-CB8C-AC6CAD634D17}"/>
              </a:ext>
            </a:extLst>
          </p:cNvPr>
          <p:cNvSpPr txBox="1"/>
          <p:nvPr/>
        </p:nvSpPr>
        <p:spPr>
          <a:xfrm>
            <a:off x="1859902" y="2148095"/>
            <a:ext cx="603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Utilizzo ACI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Spiegazione logica per creare servizio: definizione immagine ambiente virtuale e file score.py</a:t>
            </a:r>
          </a:p>
        </p:txBody>
      </p:sp>
    </p:spTree>
    <p:extLst>
      <p:ext uri="{BB962C8B-B14F-4D97-AF65-F5344CB8AC3E}">
        <p14:creationId xmlns:p14="http://schemas.microsoft.com/office/powerpoint/2010/main" val="2842564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C6FDA4-0594-E7CA-8EDE-3D9CCAEA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69F6E75-F028-BFE6-37B6-59D36782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Utilizzo servizio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35D491-DE66-B339-9952-563A3196B95D}"/>
              </a:ext>
            </a:extLst>
          </p:cNvPr>
          <p:cNvSpPr txBox="1"/>
          <p:nvPr/>
        </p:nvSpPr>
        <p:spPr>
          <a:xfrm>
            <a:off x="1638300" y="2076450"/>
            <a:ext cx="1005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Richiesta HTTP di tipo post che restituisce le predizioni in formato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Integrabilità in altri ambienti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Plot predizioni</a:t>
            </a:r>
          </a:p>
        </p:txBody>
      </p:sp>
      <p:pic>
        <p:nvPicPr>
          <p:cNvPr id="10" name="Immagine 9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2ED970B9-DA5F-8FAC-E788-F07C0BA4E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46" y="3429000"/>
            <a:ext cx="6671881" cy="23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4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FAE2E6-4C39-AC82-3E4A-E30DF834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1CD996-09D5-55F6-4253-4176A9C1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339214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BC510-3D26-B9C6-35F3-148C23B7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BD62C58-020B-4A5B-12B3-240712A7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7748"/>
            <a:ext cx="10058400" cy="804487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Limiti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3078152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F3F79BE-DA63-F2D5-9853-81FA3867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Immagine 3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218CD74E-90E4-37E0-9874-ED638497A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pic>
        <p:nvPicPr>
          <p:cNvPr id="9" name="Immagine 8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16CAE05-5FD2-4819-7960-97BB3F674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3FC827-D370-709D-0188-F00EFBCDD47E}"/>
              </a:ext>
            </a:extLst>
          </p:cNvPr>
          <p:cNvSpPr txBox="1"/>
          <p:nvPr/>
        </p:nvSpPr>
        <p:spPr>
          <a:xfrm>
            <a:off x="1554852" y="2774372"/>
            <a:ext cx="908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dirty="0"/>
              <a:t>GRAZIE PER L’ATTENZIONE! </a:t>
            </a:r>
          </a:p>
        </p:txBody>
      </p:sp>
    </p:spTree>
    <p:extLst>
      <p:ext uri="{BB962C8B-B14F-4D97-AF65-F5344CB8AC3E}">
        <p14:creationId xmlns:p14="http://schemas.microsoft.com/office/powerpoint/2010/main" val="176405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2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Chiusura contabile  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E06E332-B494-A934-CEC9-953338D40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174235"/>
              </p:ext>
            </p:extLst>
          </p:nvPr>
        </p:nvGraphicFramePr>
        <p:xfrm>
          <a:off x="4050890" y="1318478"/>
          <a:ext cx="6874387" cy="443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181E18-883C-0F99-9FB9-7FD051FFEF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1940" y="2033125"/>
            <a:ext cx="2949063" cy="29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4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2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Principali attività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179DC29E-CFC9-51B8-FBC0-6D2D57B6C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032938"/>
              </p:ext>
            </p:extLst>
          </p:nvPr>
        </p:nvGraphicFramePr>
        <p:xfrm>
          <a:off x="216309" y="1414730"/>
          <a:ext cx="11759381" cy="3969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5670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EB18B1-E76E-CC42-3E67-F0504EF79C30}"/>
              </a:ext>
            </a:extLst>
          </p:cNvPr>
          <p:cNvSpPr txBox="1"/>
          <p:nvPr/>
        </p:nvSpPr>
        <p:spPr>
          <a:xfrm>
            <a:off x="1673941" y="634962"/>
            <a:ext cx="866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Contributo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446243F-696D-FDF4-B963-2FA376B530A8}"/>
              </a:ext>
            </a:extLst>
          </p:cNvPr>
          <p:cNvSpPr/>
          <p:nvPr/>
        </p:nvSpPr>
        <p:spPr>
          <a:xfrm>
            <a:off x="1962935" y="1808493"/>
            <a:ext cx="8263716" cy="1032387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it-IT" sz="1400" dirty="0">
                <a:solidFill>
                  <a:schemeClr val="tx1"/>
                </a:solidFill>
              </a:rPr>
              <a:t>Sperimentazione di modelli di </a:t>
            </a:r>
            <a:r>
              <a:rPr lang="it-IT" sz="1400" b="1" dirty="0">
                <a:solidFill>
                  <a:schemeClr val="tx1"/>
                </a:solidFill>
              </a:rPr>
              <a:t>forecast</a:t>
            </a:r>
            <a:r>
              <a:rPr lang="it-IT" sz="1400" dirty="0">
                <a:solidFill>
                  <a:schemeClr val="tx1"/>
                </a:solidFill>
              </a:rPr>
              <a:t> per </a:t>
            </a:r>
            <a:r>
              <a:rPr lang="it-IT" sz="1400" b="1" dirty="0">
                <a:solidFill>
                  <a:schemeClr val="tx1"/>
                </a:solidFill>
              </a:rPr>
              <a:t>serie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  <a:r>
              <a:rPr lang="it-IT" sz="1400" b="1" dirty="0">
                <a:solidFill>
                  <a:schemeClr val="tx1"/>
                </a:solidFill>
              </a:rPr>
              <a:t>temporali</a:t>
            </a:r>
            <a:r>
              <a:rPr lang="it-IT" sz="1400" dirty="0">
                <a:solidFill>
                  <a:schemeClr val="tx1"/>
                </a:solidFill>
              </a:rPr>
              <a:t> e </a:t>
            </a:r>
            <a:r>
              <a:rPr lang="it-IT" sz="1400" b="1">
                <a:solidFill>
                  <a:schemeClr val="tx1"/>
                </a:solidFill>
              </a:rPr>
              <a:t>ingegnerizzazione</a:t>
            </a:r>
            <a:r>
              <a:rPr lang="it-IT" sz="1400">
                <a:solidFill>
                  <a:schemeClr val="tx1"/>
                </a:solidFill>
              </a:rPr>
              <a:t> del modello </a:t>
            </a:r>
            <a:r>
              <a:rPr lang="it-IT" sz="1400" dirty="0">
                <a:solidFill>
                  <a:schemeClr val="tx1"/>
                </a:solidFill>
              </a:rPr>
              <a:t>scelto in ambiente Azure Machine Learning Studio.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FAFE78C-E5B7-6A40-66E9-31F415EC79D9}"/>
              </a:ext>
            </a:extLst>
          </p:cNvPr>
          <p:cNvSpPr txBox="1">
            <a:spLocks/>
          </p:cNvSpPr>
          <p:nvPr/>
        </p:nvSpPr>
        <p:spPr>
          <a:xfrm>
            <a:off x="1154083" y="3389409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3412F4-1C10-271B-7495-6D251CE51882}"/>
              </a:ext>
            </a:extLst>
          </p:cNvPr>
          <p:cNvSpPr txBox="1"/>
          <p:nvPr/>
        </p:nvSpPr>
        <p:spPr>
          <a:xfrm>
            <a:off x="1673941" y="3399512"/>
            <a:ext cx="8667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Obiettivo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102F593-7E04-EBB3-E80A-6157626A91D7}"/>
              </a:ext>
            </a:extLst>
          </p:cNvPr>
          <p:cNvSpPr/>
          <p:nvPr/>
        </p:nvSpPr>
        <p:spPr>
          <a:xfrm>
            <a:off x="1962935" y="4452497"/>
            <a:ext cx="8263716" cy="1032387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it-IT" sz="1400" dirty="0">
                <a:solidFill>
                  <a:schemeClr val="tx1"/>
                </a:solidFill>
              </a:rPr>
              <a:t>Creazione di un servizio di </a:t>
            </a:r>
            <a:r>
              <a:rPr lang="it-IT" sz="1400" b="1" dirty="0">
                <a:solidFill>
                  <a:schemeClr val="tx1"/>
                </a:solidFill>
              </a:rPr>
              <a:t>previsione</a:t>
            </a:r>
            <a:r>
              <a:rPr lang="it-IT" sz="1400" dirty="0">
                <a:solidFill>
                  <a:schemeClr val="tx1"/>
                </a:solidFill>
              </a:rPr>
              <a:t> del carico di lavoro per la </a:t>
            </a:r>
            <a:r>
              <a:rPr lang="it-IT" sz="1400" b="1" dirty="0">
                <a:solidFill>
                  <a:schemeClr val="tx1"/>
                </a:solidFill>
              </a:rPr>
              <a:t>chiusura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  <a:r>
              <a:rPr lang="it-IT" sz="1400" b="1" dirty="0">
                <a:solidFill>
                  <a:schemeClr val="tx1"/>
                </a:solidFill>
              </a:rPr>
              <a:t>contabile</a:t>
            </a:r>
            <a:r>
              <a:rPr lang="it-IT" sz="1400" dirty="0">
                <a:solidFill>
                  <a:schemeClr val="tx1"/>
                </a:solidFill>
              </a:rPr>
              <a:t> mensile.</a:t>
            </a:r>
          </a:p>
        </p:txBody>
      </p:sp>
      <p:pic>
        <p:nvPicPr>
          <p:cNvPr id="15" name="Immagine 14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08794BCA-DC74-F50E-B381-DAF02795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16" name="Immagine 15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813B0FE7-09BD-5ABB-36B2-86A8E043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aborazione alternativa 10">
            <a:extLst>
              <a:ext uri="{FF2B5EF4-FFF2-40B4-BE49-F238E27FC236}">
                <a16:creationId xmlns:a16="http://schemas.microsoft.com/office/drawing/2014/main" id="{222F910A-30A6-2FDA-0312-86E76A44711E}"/>
              </a:ext>
            </a:extLst>
          </p:cNvPr>
          <p:cNvSpPr/>
          <p:nvPr/>
        </p:nvSpPr>
        <p:spPr>
          <a:xfrm rot="16200000">
            <a:off x="4828043" y="-2093869"/>
            <a:ext cx="1117084" cy="841940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Tecnologie utilizzate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D99F25-6704-943B-9E17-40044B00F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0397" y="1652892"/>
            <a:ext cx="1800000" cy="92587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22CCFF-9ECF-17DD-FC65-4DB879B269AE}"/>
              </a:ext>
            </a:extLst>
          </p:cNvPr>
          <p:cNvSpPr txBox="1"/>
          <p:nvPr/>
        </p:nvSpPr>
        <p:spPr>
          <a:xfrm>
            <a:off x="3233372" y="1724800"/>
            <a:ext cx="6136770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Impiegato per realizzare una piccola </a:t>
            </a:r>
            <a:r>
              <a:rPr lang="it-IT" sz="1400" b="1" dirty="0"/>
              <a:t>base</a:t>
            </a:r>
            <a:r>
              <a:rPr lang="it-IT" sz="1400" dirty="0"/>
              <a:t> di </a:t>
            </a:r>
            <a:r>
              <a:rPr lang="it-IT" sz="1400" b="1" dirty="0"/>
              <a:t>dati</a:t>
            </a:r>
            <a:r>
              <a:rPr lang="it-IT" sz="1400" dirty="0"/>
              <a:t> in cui sono state importate le tabelle necessarie per il progetto.</a:t>
            </a:r>
          </a:p>
        </p:txBody>
      </p:sp>
      <p:sp>
        <p:nvSpPr>
          <p:cNvPr id="18" name="Elaborazione alternativa 17">
            <a:extLst>
              <a:ext uri="{FF2B5EF4-FFF2-40B4-BE49-F238E27FC236}">
                <a16:creationId xmlns:a16="http://schemas.microsoft.com/office/drawing/2014/main" id="{952C3EE4-A001-8F4D-39A5-992566305135}"/>
              </a:ext>
            </a:extLst>
          </p:cNvPr>
          <p:cNvSpPr/>
          <p:nvPr/>
        </p:nvSpPr>
        <p:spPr>
          <a:xfrm rot="16200000">
            <a:off x="5208926" y="-723925"/>
            <a:ext cx="1117084" cy="841940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Elaborazione alternativa 19">
            <a:extLst>
              <a:ext uri="{FF2B5EF4-FFF2-40B4-BE49-F238E27FC236}">
                <a16:creationId xmlns:a16="http://schemas.microsoft.com/office/drawing/2014/main" id="{CDD5D173-F6A3-657E-4EAF-27F4B27593EF}"/>
              </a:ext>
            </a:extLst>
          </p:cNvPr>
          <p:cNvSpPr/>
          <p:nvPr/>
        </p:nvSpPr>
        <p:spPr>
          <a:xfrm rot="16200000">
            <a:off x="5537457" y="712645"/>
            <a:ext cx="1117084" cy="8419401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332B40A-2C56-8593-1BC8-CB2933345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029" y="4450623"/>
            <a:ext cx="2984736" cy="943443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AABC9B5F-DB15-CFAD-615B-D817E6D89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85" y="3238913"/>
            <a:ext cx="1964502" cy="47811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8A4261B-E0D6-4132-E030-AA25F5022E8A}"/>
              </a:ext>
            </a:extLst>
          </p:cNvPr>
          <p:cNvSpPr txBox="1"/>
          <p:nvPr/>
        </p:nvSpPr>
        <p:spPr>
          <a:xfrm>
            <a:off x="3853105" y="3106993"/>
            <a:ext cx="6047353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Libreria open source utilizzata per implementare il </a:t>
            </a:r>
            <a:r>
              <a:rPr lang="it-IT" sz="1400" b="1" dirty="0"/>
              <a:t>modello</a:t>
            </a:r>
            <a:r>
              <a:rPr lang="it-IT" sz="1400" dirty="0"/>
              <a:t> di </a:t>
            </a:r>
            <a:r>
              <a:rPr lang="it-IT" sz="1400" b="1" dirty="0"/>
              <a:t>previsione</a:t>
            </a:r>
            <a:r>
              <a:rPr lang="it-IT" sz="1400" dirty="0"/>
              <a:t>, fondata su principi di Automated Machine Learning.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5763B01-F86A-E799-DC33-3461840EC3A6}"/>
              </a:ext>
            </a:extLst>
          </p:cNvPr>
          <p:cNvSpPr txBox="1"/>
          <p:nvPr/>
        </p:nvSpPr>
        <p:spPr>
          <a:xfrm>
            <a:off x="4118888" y="4526940"/>
            <a:ext cx="6047353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Ambiente usato per scegliere l’</a:t>
            </a:r>
            <a:r>
              <a:rPr lang="it-IT" sz="1400" b="1" dirty="0"/>
              <a:t>algoritmo</a:t>
            </a:r>
            <a:r>
              <a:rPr lang="it-IT" sz="1400" dirty="0"/>
              <a:t> di forecasting e per sviluppare il </a:t>
            </a:r>
            <a:r>
              <a:rPr lang="it-IT" sz="1400" b="1" dirty="0"/>
              <a:t>servizio</a:t>
            </a:r>
            <a:r>
              <a:rPr lang="it-IT" sz="1400" dirty="0"/>
              <a:t> che distribuisce il modello implementato.</a:t>
            </a:r>
          </a:p>
        </p:txBody>
      </p:sp>
    </p:spTree>
    <p:extLst>
      <p:ext uri="{BB962C8B-B14F-4D97-AF65-F5344CB8AC3E}">
        <p14:creationId xmlns:p14="http://schemas.microsoft.com/office/powerpoint/2010/main" val="402940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7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Forecasting di serie temporali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59E561D-ACD6-8E1E-C6C9-611708C99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8844" y="3429000"/>
            <a:ext cx="6893187" cy="27888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F7878B-9E97-008D-F46E-95FF4F24E907}"/>
              </a:ext>
            </a:extLst>
          </p:cNvPr>
          <p:cNvSpPr txBox="1"/>
          <p:nvPr/>
        </p:nvSpPr>
        <p:spPr>
          <a:xfrm>
            <a:off x="1066800" y="1460917"/>
            <a:ext cx="10417277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600" dirty="0"/>
              <a:t>Una </a:t>
            </a:r>
            <a:r>
              <a:rPr lang="it-IT" sz="1600" b="1" dirty="0"/>
              <a:t>serie temporale </a:t>
            </a:r>
            <a:r>
              <a:rPr lang="it-IT" sz="1600" dirty="0"/>
              <a:t>è una sequenza di dati disposti in ordine cronologico, che rappresenta l'andamento di una variabile nel corso del tempo.</a:t>
            </a:r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endParaRPr lang="it-IT" sz="1600" dirty="0"/>
          </a:p>
          <a:p>
            <a:pPr marL="285750" indent="-285750" algn="just">
              <a:lnSpc>
                <a:spcPct val="150000"/>
              </a:lnSpc>
              <a:buBlip>
                <a:blip r:embed="rId6"/>
              </a:buBlip>
            </a:pPr>
            <a:r>
              <a:rPr lang="it-IT" sz="1600" dirty="0"/>
              <a:t>Il </a:t>
            </a:r>
            <a:r>
              <a:rPr lang="it-IT" sz="1600" b="1" dirty="0"/>
              <a:t>forecasting</a:t>
            </a:r>
            <a:r>
              <a:rPr lang="it-IT" sz="1600" dirty="0"/>
              <a:t> consiste nel prevedere il valore futuro di una variabile in un certo orizzonte temporale, utilizzando dati storici e modelli statistici o di machine learning.</a:t>
            </a:r>
          </a:p>
          <a:p>
            <a:pPr algn="just">
              <a:lnSpc>
                <a:spcPct val="150000"/>
              </a:lnSpc>
            </a:pP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92287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8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Proprietà serie temporali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98F86E-ABCB-9C61-2025-6F0FC4C766AD}"/>
              </a:ext>
            </a:extLst>
          </p:cNvPr>
          <p:cNvSpPr txBox="1"/>
          <p:nvPr/>
        </p:nvSpPr>
        <p:spPr>
          <a:xfrm>
            <a:off x="1258529" y="1533832"/>
            <a:ext cx="9468465" cy="262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sz="1600" b="1" dirty="0"/>
              <a:t>Decomposizione</a:t>
            </a:r>
            <a:r>
              <a:rPr lang="it-IT" sz="1600" dirty="0"/>
              <a:t> - Operazione statistica che decompone una serie temporale in 3 diverse componenti: </a:t>
            </a:r>
            <a:r>
              <a:rPr lang="it-IT" sz="1600" b="1" dirty="0"/>
              <a:t>trend</a:t>
            </a:r>
            <a:r>
              <a:rPr lang="it-IT" sz="1600" dirty="0"/>
              <a:t>, </a:t>
            </a:r>
            <a:r>
              <a:rPr lang="it-IT" sz="1600" b="1" dirty="0"/>
              <a:t>stagionalità</a:t>
            </a:r>
            <a:r>
              <a:rPr lang="it-IT" sz="1600" dirty="0"/>
              <a:t> e </a:t>
            </a:r>
            <a:r>
              <a:rPr lang="it-IT" sz="1600" b="1" dirty="0"/>
              <a:t>residui</a:t>
            </a:r>
            <a:r>
              <a:rPr lang="it-IT" sz="1600" dirty="0"/>
              <a:t>.</a:t>
            </a:r>
          </a:p>
          <a:p>
            <a:pPr algn="just">
              <a:lnSpc>
                <a:spcPct val="150000"/>
              </a:lnSpc>
            </a:pPr>
            <a:endParaRPr lang="it-IT" sz="1600" dirty="0"/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endParaRPr lang="it-IT" sz="1600" dirty="0"/>
          </a:p>
          <a:p>
            <a:pPr marL="285750" indent="-285750" algn="just">
              <a:lnSpc>
                <a:spcPct val="150000"/>
              </a:lnSpc>
              <a:buBlip>
                <a:blip r:embed="rId5"/>
              </a:buBlip>
            </a:pPr>
            <a:r>
              <a:rPr lang="it-IT" sz="1600" b="1" dirty="0"/>
              <a:t>Stazionarietà </a:t>
            </a:r>
            <a:r>
              <a:rPr lang="it-IT" sz="1600" dirty="0"/>
              <a:t>-  Una serie temporale stazionaria è caratterizzata dal fatto che le sue proprietà statistiche, come </a:t>
            </a:r>
            <a:r>
              <a:rPr lang="it-IT" sz="1600" b="1" dirty="0"/>
              <a:t>media</a:t>
            </a:r>
            <a:r>
              <a:rPr lang="it-IT" sz="1600" dirty="0"/>
              <a:t> e </a:t>
            </a:r>
            <a:r>
              <a:rPr lang="it-IT" sz="1600" b="1" dirty="0"/>
              <a:t>varianza</a:t>
            </a:r>
            <a:r>
              <a:rPr lang="it-IT" sz="1600" dirty="0"/>
              <a:t>, rimangono </a:t>
            </a:r>
            <a:r>
              <a:rPr lang="it-IT" sz="1600" b="1" dirty="0"/>
              <a:t>costanti</a:t>
            </a:r>
            <a:r>
              <a:rPr lang="it-IT" sz="1600" dirty="0"/>
              <a:t> e non dipendono dal momento in cui viene osservata.</a:t>
            </a:r>
          </a:p>
        </p:txBody>
      </p:sp>
      <p:sp>
        <p:nvSpPr>
          <p:cNvPr id="10" name="Freccia angolare in su 9">
            <a:extLst>
              <a:ext uri="{FF2B5EF4-FFF2-40B4-BE49-F238E27FC236}">
                <a16:creationId xmlns:a16="http://schemas.microsoft.com/office/drawing/2014/main" id="{ABB9B138-A817-C3C6-3035-9F14FD93DCE8}"/>
              </a:ext>
            </a:extLst>
          </p:cNvPr>
          <p:cNvSpPr/>
          <p:nvPr/>
        </p:nvSpPr>
        <p:spPr>
          <a:xfrm rot="5400000">
            <a:off x="3955953" y="3992805"/>
            <a:ext cx="769973" cy="1386350"/>
          </a:xfrm>
          <a:prstGeom prst="bent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3834BC6-9E6A-2CD4-6B99-1CBEA46E8E48}"/>
              </a:ext>
            </a:extLst>
          </p:cNvPr>
          <p:cNvSpPr/>
          <p:nvPr/>
        </p:nvSpPr>
        <p:spPr>
          <a:xfrm>
            <a:off x="5471654" y="4300993"/>
            <a:ext cx="3372466" cy="11295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it-IT" dirty="0"/>
              <a:t>Augmented Dickey-Fuller Test</a:t>
            </a:r>
          </a:p>
        </p:txBody>
      </p:sp>
    </p:spTree>
    <p:extLst>
      <p:ext uri="{BB962C8B-B14F-4D97-AF65-F5344CB8AC3E}">
        <p14:creationId xmlns:p14="http://schemas.microsoft.com/office/powerpoint/2010/main" val="263890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7C3AF7-B7B3-8C57-C90E-593191F2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z="1200" smtClean="0"/>
              <a:pPr/>
              <a:t>9</a:t>
            </a:fld>
            <a:endParaRPr lang="en-US" sz="1200" dirty="0"/>
          </a:p>
        </p:txBody>
      </p:sp>
      <p:pic>
        <p:nvPicPr>
          <p:cNvPr id="7" name="Immagine 6" descr="Immagine che contiene testo, Elementi grafici, arte, grafica&#10;&#10;Descrizione generata automaticamente">
            <a:extLst>
              <a:ext uri="{FF2B5EF4-FFF2-40B4-BE49-F238E27FC236}">
                <a16:creationId xmlns:a16="http://schemas.microsoft.com/office/drawing/2014/main" id="{CC5DF532-00DB-AC7E-FE5C-7432C20D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3" y="5430496"/>
            <a:ext cx="634167" cy="634167"/>
          </a:xfrm>
          <a:prstGeom prst="rect">
            <a:avLst/>
          </a:prstGeom>
        </p:spPr>
      </p:pic>
      <p:pic>
        <p:nvPicPr>
          <p:cNvPr id="8" name="Immagine 7" descr="Immagine che contiene Carattere, testo, schermata, Elementi grafici&#10;&#10;Descrizione generata automaticamente">
            <a:extLst>
              <a:ext uri="{FF2B5EF4-FFF2-40B4-BE49-F238E27FC236}">
                <a16:creationId xmlns:a16="http://schemas.microsoft.com/office/drawing/2014/main" id="{1CD05109-AF64-AC07-19D8-14652B2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19" y="5495026"/>
            <a:ext cx="1486008" cy="56963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41CF8FA-F730-0802-72A8-8A32E6B1F9D3}"/>
              </a:ext>
            </a:extLst>
          </p:cNvPr>
          <p:cNvSpPr txBox="1">
            <a:spLocks/>
          </p:cNvSpPr>
          <p:nvPr/>
        </p:nvSpPr>
        <p:spPr>
          <a:xfrm>
            <a:off x="1066800" y="516894"/>
            <a:ext cx="10058400" cy="944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Il Dataset</a:t>
            </a:r>
          </a:p>
        </p:txBody>
      </p:sp>
      <p:pic>
        <p:nvPicPr>
          <p:cNvPr id="2" name="Elemento grafico 1" descr="Database contorno">
            <a:extLst>
              <a:ext uri="{FF2B5EF4-FFF2-40B4-BE49-F238E27FC236}">
                <a16:creationId xmlns:a16="http://schemas.microsoft.com/office/drawing/2014/main" id="{4ADF123C-B734-76F5-CB0D-2DA43F384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6800" y="4440101"/>
            <a:ext cx="767765" cy="767765"/>
          </a:xfrm>
          <a:prstGeom prst="rect">
            <a:avLst/>
          </a:prstGeom>
        </p:spPr>
      </p:pic>
      <p:pic>
        <p:nvPicPr>
          <p:cNvPr id="3" name="Immagine 2" descr="Immagine che contiene schermata, Elementi grafici, simbolo, Blu elettrico&#10;&#10;Descrizione generata automaticamente">
            <a:extLst>
              <a:ext uri="{FF2B5EF4-FFF2-40B4-BE49-F238E27FC236}">
                <a16:creationId xmlns:a16="http://schemas.microsoft.com/office/drawing/2014/main" id="{34D15583-88D4-2DE7-F61B-0535C2E485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12" y="1872440"/>
            <a:ext cx="627853" cy="764839"/>
          </a:xfrm>
          <a:prstGeom prst="rect">
            <a:avLst/>
          </a:prstGeom>
        </p:spPr>
      </p:pic>
      <p:pic>
        <p:nvPicPr>
          <p:cNvPr id="5" name="Immagine 4" descr="Immagine che contiene design, illustrazione&#10;&#10;Descrizione generata automaticamente con attendibilità media">
            <a:extLst>
              <a:ext uri="{FF2B5EF4-FFF2-40B4-BE49-F238E27FC236}">
                <a16:creationId xmlns:a16="http://schemas.microsoft.com/office/drawing/2014/main" id="{66E90EE2-4011-6807-2608-22DFEF873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54807"/>
            <a:ext cx="767765" cy="76776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40EC70-A06E-0140-0B73-4257AB430E44}"/>
              </a:ext>
            </a:extLst>
          </p:cNvPr>
          <p:cNvSpPr txBox="1"/>
          <p:nvPr/>
        </p:nvSpPr>
        <p:spPr>
          <a:xfrm>
            <a:off x="2187005" y="1856039"/>
            <a:ext cx="860881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Le transazioni vengono registrate tramite il portale </a:t>
            </a:r>
            <a:r>
              <a:rPr lang="it-IT" sz="1400" b="1" dirty="0"/>
              <a:t>Microsoft Dynamics 365 </a:t>
            </a:r>
            <a:r>
              <a:rPr lang="it-IT" sz="1400" dirty="0"/>
              <a:t>utilizzando appositi </a:t>
            </a:r>
            <a:r>
              <a:rPr lang="it-IT" sz="1400" i="1" dirty="0"/>
              <a:t>form</a:t>
            </a:r>
            <a:r>
              <a:rPr lang="it-IT" sz="1400" dirty="0"/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302467C-A433-6731-C502-8E0D071B556E}"/>
              </a:ext>
            </a:extLst>
          </p:cNvPr>
          <p:cNvSpPr txBox="1"/>
          <p:nvPr/>
        </p:nvSpPr>
        <p:spPr>
          <a:xfrm>
            <a:off x="2187005" y="3141332"/>
            <a:ext cx="860881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/>
              <a:t>Successivamente vengono immagazzinate all’interno di un database relazionale di </a:t>
            </a:r>
            <a:r>
              <a:rPr lang="it-IT" sz="1400" b="1" dirty="0"/>
              <a:t>Microsoft SQL Server</a:t>
            </a:r>
            <a:r>
              <a:rPr lang="it-IT" sz="1400" dirty="0"/>
              <a:t>. 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AF1388-9A35-DC57-93A7-2BA08C83C504}"/>
              </a:ext>
            </a:extLst>
          </p:cNvPr>
          <p:cNvSpPr txBox="1"/>
          <p:nvPr/>
        </p:nvSpPr>
        <p:spPr>
          <a:xfrm>
            <a:off x="2187004" y="4314837"/>
            <a:ext cx="8608815" cy="101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dirty="0">
                <a:latin typeface="+mj-lt"/>
              </a:rPr>
              <a:t>Sono state estratte </a:t>
            </a:r>
            <a:r>
              <a:rPr lang="it-IT" sz="1400" dirty="0"/>
              <a:t>8.327.369 </a:t>
            </a:r>
            <a:r>
              <a:rPr lang="it-IT" sz="1400" b="1" dirty="0"/>
              <a:t>transazioni</a:t>
            </a:r>
            <a:r>
              <a:rPr lang="it-IT" sz="1400" b="0" i="0" dirty="0">
                <a:effectLst/>
                <a:latin typeface="+mj-lt"/>
              </a:rPr>
              <a:t> appartenenti a 5 differenti company (IT, FR, PL, RO, GB) dell’azienda </a:t>
            </a:r>
            <a:r>
              <a:rPr lang="it-IT" sz="1400" b="1" i="0" dirty="0">
                <a:effectLst/>
                <a:latin typeface="+mj-lt"/>
              </a:rPr>
              <a:t>Contoso Corporation</a:t>
            </a:r>
            <a:r>
              <a:rPr lang="it-IT" sz="1400" b="0" i="0" dirty="0">
                <a:effectLst/>
                <a:latin typeface="+mj-lt"/>
              </a:rPr>
              <a:t>, durante il periodo che va da Gennaio 2020 ad Aprile 2023.</a:t>
            </a:r>
            <a:endParaRPr lang="it-IT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04104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9C77FE2-6DCB-4950-9905-6ED6869B19F6}">
  <we:reference id="4b785c87-866c-4bad-85d8-5d1ae467ac9a" version="3.14.0.0" store="EXCatalog" storeType="EXCatalog"/>
  <we:alternateReferences>
    <we:reference id="WA104381909" version="3.14.0.0" store="it-IT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2972</TotalTime>
  <Words>707</Words>
  <Application>Microsoft Office PowerPoint</Application>
  <PresentationFormat>Widescreen</PresentationFormat>
  <Paragraphs>143</Paragraphs>
  <Slides>24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Verdana</vt:lpstr>
      <vt:lpstr>Retrospettivo</vt:lpstr>
      <vt:lpstr>Progettazione e sviluppo di un servizio software per l’ottimizzazione del processo di chiusura contabile aziendale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 selection</vt:lpstr>
      <vt:lpstr>Temporal Fusion Transformer</vt:lpstr>
      <vt:lpstr>Ottimizzazione iperparametri</vt:lpstr>
      <vt:lpstr>Prestazioni e risultati finali</vt:lpstr>
      <vt:lpstr>Architettura servizio</vt:lpstr>
      <vt:lpstr>Registrazione modello</vt:lpstr>
      <vt:lpstr>Creazione servizio</vt:lpstr>
      <vt:lpstr>Utilizzo servizio</vt:lpstr>
      <vt:lpstr>Conclusioni</vt:lpstr>
      <vt:lpstr>Limiti e 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Ottimizzazione del processo di chiusura contabile attraverso la progettazione e l’implementazione di un sistema di forecasting</dc:title>
  <dc:creator>Gianluca Coletta</dc:creator>
  <cp:lastModifiedBy>Gianluca Coletta</cp:lastModifiedBy>
  <cp:revision>20</cp:revision>
  <dcterms:created xsi:type="dcterms:W3CDTF">2024-02-12T17:20:03Z</dcterms:created>
  <dcterms:modified xsi:type="dcterms:W3CDTF">2024-04-15T14:23:18Z</dcterms:modified>
</cp:coreProperties>
</file>